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Lst>
  <p:sldSz cy="5143500" cx="9144000"/>
  <p:notesSz cx="6858000" cy="9144000"/>
  <p:embeddedFontLst>
    <p:embeddedFont>
      <p:font typeface="Abril Fatface"/>
      <p:regular r:id="rId64"/>
    </p:embeddedFont>
    <p:embeddedFont>
      <p:font typeface="Libre Baskerville"/>
      <p:regular r:id="rId65"/>
      <p:bold r:id="rId66"/>
      <p:italic r:id="rId67"/>
    </p:embeddedFont>
    <p:embeddedFont>
      <p:font typeface="Fira Code"/>
      <p:regular r:id="rId68"/>
      <p:bold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EB9FC5A-E47A-4F27-87AB-7A4D52F173F8}">
  <a:tblStyle styleId="{7EB9FC5A-E47A-4F27-87AB-7A4D52F173F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F1CEFFD-EFF9-4994-9850-9DAE3AA882DB}"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font" Target="fonts/AbrilFatface-regular.fntdata"/><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LibreBaskerville-bold.fntdata"/><Relationship Id="rId21" Type="http://schemas.openxmlformats.org/officeDocument/2006/relationships/slide" Target="slides/slide15.xml"/><Relationship Id="rId65" Type="http://schemas.openxmlformats.org/officeDocument/2006/relationships/font" Target="fonts/LibreBaskerville-regular.fntdata"/><Relationship Id="rId24" Type="http://schemas.openxmlformats.org/officeDocument/2006/relationships/slide" Target="slides/slide18.xml"/><Relationship Id="rId68" Type="http://schemas.openxmlformats.org/officeDocument/2006/relationships/font" Target="fonts/FiraCode-regular.fntdata"/><Relationship Id="rId23" Type="http://schemas.openxmlformats.org/officeDocument/2006/relationships/slide" Target="slides/slide17.xml"/><Relationship Id="rId67" Type="http://schemas.openxmlformats.org/officeDocument/2006/relationships/font" Target="fonts/LibreBaskerville-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FiraCode-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solidFill>
                  <a:schemeClr val="dk1"/>
                </a:solidFill>
              </a:rPr>
              <a:t>今天我们要做的实验内容是在实验1的基础上，支持中断和异常</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3e2b4f751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3e2b4f751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这里列出了一部分CSR，我们会介绍一些和实验相关的csr</a:t>
            </a:r>
            <a:endParaRPr/>
          </a:p>
          <a:p>
            <a:pPr indent="0" lvl="0" marL="0" rtl="0" algn="l">
              <a:spcBef>
                <a:spcPts val="0"/>
              </a:spcBef>
              <a:spcAft>
                <a:spcPts val="0"/>
              </a:spcAft>
              <a:buClr>
                <a:schemeClr val="dk1"/>
              </a:buClr>
              <a:buSzPts val="1100"/>
              <a:buFont typeface="Arial"/>
              <a:buNone/>
            </a:pPr>
            <a:r>
              <a:rPr lang="zh-CN"/>
              <a:t>这里给出了csr的地址，名称和一些简要描述，我们实验中不会全部用到，如果大家想要了解全貌，可以去读riscv privilege architecture</a:t>
            </a:r>
            <a:endParaRPr/>
          </a:p>
          <a:p>
            <a:pPr indent="0" lvl="0" marL="0" rtl="0" algn="l">
              <a:spcBef>
                <a:spcPts val="0"/>
              </a:spcBef>
              <a:spcAft>
                <a:spcPts val="0"/>
              </a:spcAft>
              <a:buClr>
                <a:schemeClr val="dk1"/>
              </a:buClr>
              <a:buSzPts val="1100"/>
              <a:buFont typeface="Arial"/>
              <a:buNone/>
            </a:pPr>
            <a:r>
              <a:rPr lang="zh-CN"/>
              <a:t>在我们这个实验里面只有机器模式，所以关心的都是机器模式下的csr, 所以看到都是m 也就是machine开头的</a:t>
            </a:r>
            <a:endParaRPr/>
          </a:p>
          <a:p>
            <a:pPr indent="0" lvl="0" marL="0" rtl="0" algn="l">
              <a:spcBef>
                <a:spcPts val="0"/>
              </a:spcBef>
              <a:spcAft>
                <a:spcPts val="0"/>
              </a:spcAft>
              <a:buClr>
                <a:schemeClr val="dk1"/>
              </a:buClr>
              <a:buSzPts val="1100"/>
              <a:buFont typeface="Arial"/>
              <a:buNone/>
            </a:pPr>
            <a:r>
              <a:rPr lang="zh-CN"/>
              <a:t>如果是关心supervisor模式下的csr的话，还有sstatus, sie等寄存器</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445d505a8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445d505a8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首先是mstatus寄存器</a:t>
            </a:r>
            <a:endParaRPr/>
          </a:p>
          <a:p>
            <a:pPr indent="0" lvl="0" marL="0" rtl="0" algn="l">
              <a:spcBef>
                <a:spcPts val="0"/>
              </a:spcBef>
              <a:spcAft>
                <a:spcPts val="0"/>
              </a:spcAft>
              <a:buNone/>
            </a:pPr>
            <a:r>
              <a:rPr lang="zh-CN" sz="1200">
                <a:solidFill>
                  <a:schemeClr val="dk1"/>
                </a:solidFill>
              </a:rPr>
              <a:t>Mstatus记录了当前处理器的状态。可以看到这个寄存器有很多field</a:t>
            </a:r>
            <a:endParaRPr sz="1200">
              <a:solidFill>
                <a:schemeClr val="dk1"/>
              </a:solidFill>
            </a:endParaRPr>
          </a:p>
          <a:p>
            <a:pPr indent="0" lvl="0" marL="0" rtl="0" algn="l">
              <a:spcBef>
                <a:spcPts val="0"/>
              </a:spcBef>
              <a:spcAft>
                <a:spcPts val="0"/>
              </a:spcAft>
              <a:buNone/>
            </a:pPr>
            <a:r>
              <a:rPr lang="zh-CN" sz="1200">
                <a:solidFill>
                  <a:schemeClr val="dk1"/>
                </a:solidFill>
              </a:rPr>
              <a:t>我们只关心其中几个field, 比如MIE, MPIE, MPP</a:t>
            </a:r>
            <a:endParaRPr sz="1200">
              <a:solidFill>
                <a:schemeClr val="dk1"/>
              </a:solidFill>
            </a:endParaRPr>
          </a:p>
          <a:p>
            <a:pPr indent="0" lvl="0" marL="0" rtl="0" algn="l">
              <a:spcBef>
                <a:spcPts val="0"/>
              </a:spcBef>
              <a:spcAft>
                <a:spcPts val="0"/>
              </a:spcAft>
              <a:buNone/>
            </a:pPr>
            <a:r>
              <a:rPr lang="zh-CN" sz="1200">
                <a:solidFill>
                  <a:schemeClr val="dk1"/>
                </a:solidFill>
              </a:rPr>
              <a:t>xIE是某个特权模式下的中断使能</a:t>
            </a:r>
            <a:endParaRPr sz="1200">
              <a:solidFill>
                <a:schemeClr val="dk1"/>
              </a:solidFill>
            </a:endParaRPr>
          </a:p>
          <a:p>
            <a:pPr indent="0" lvl="0" marL="0" rtl="0" algn="l">
              <a:spcBef>
                <a:spcPts val="0"/>
              </a:spcBef>
              <a:spcAft>
                <a:spcPts val="0"/>
              </a:spcAft>
              <a:buNone/>
            </a:pPr>
            <a:r>
              <a:rPr lang="zh-CN" sz="1200">
                <a:solidFill>
                  <a:schemeClr val="dk1"/>
                </a:solidFill>
              </a:rPr>
              <a:t>MIE是机器模式中断使能，MIE位1时机器模式中断打开，为0时中断关闭</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rPr lang="zh-CN" sz="1200">
                <a:solidFill>
                  <a:schemeClr val="dk1"/>
                </a:solidFill>
              </a:rPr>
              <a:t>xPIE保存了trap发生之前的中断使能位</a:t>
            </a:r>
            <a:endParaRPr sz="1200">
              <a:solidFill>
                <a:schemeClr val="dk1"/>
              </a:solidFill>
            </a:endParaRPr>
          </a:p>
          <a:p>
            <a:pPr indent="0" lvl="0" marL="0" rtl="0" algn="l">
              <a:spcBef>
                <a:spcPts val="0"/>
              </a:spcBef>
              <a:spcAft>
                <a:spcPts val="0"/>
              </a:spcAft>
              <a:buClr>
                <a:schemeClr val="dk1"/>
              </a:buClr>
              <a:buSzPts val="1100"/>
              <a:buFont typeface="Arial"/>
              <a:buNone/>
            </a:pPr>
            <a:r>
              <a:rPr lang="zh-CN" sz="1200">
                <a:solidFill>
                  <a:schemeClr val="dk1"/>
                </a:solidFill>
              </a:rPr>
              <a:t>xPP保存了trap发生之前的特权等级</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fdf50bd2fa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fdf50bd2f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chemeClr val="dk1"/>
                </a:solidFill>
              </a:rPr>
              <a:t>我们的处理器只有机器模式，在进入异常和退出异常的时候，mstatus寄存器会做这些操作</a:t>
            </a:r>
            <a:endParaRPr sz="1200">
              <a:solidFill>
                <a:schemeClr val="dk1"/>
              </a:solidFill>
            </a:endParaRPr>
          </a:p>
          <a:p>
            <a:pPr indent="0" lvl="0" marL="0" rtl="0" algn="l">
              <a:spcBef>
                <a:spcPts val="0"/>
              </a:spcBef>
              <a:spcAft>
                <a:spcPts val="0"/>
              </a:spcAft>
              <a:buNone/>
            </a:pPr>
            <a:r>
              <a:rPr lang="zh-CN" sz="1200">
                <a:solidFill>
                  <a:schemeClr val="dk1"/>
                </a:solidFill>
              </a:rPr>
              <a:t>进入异常的时候，MPP会存储异常发生前的特权模式，不过我们在实验中可以忽略这一步，因为在实验里不会发生特权模式切换，都是机器模式；然后MPIE会存储异常发生前的机器模式中断使能，然后将MIE置0，也就是说全局中断被关闭，再发生的中断异常不会被响应</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zh-CN" sz="1200">
                <a:solidFill>
                  <a:schemeClr val="dk1"/>
                </a:solidFill>
              </a:rPr>
              <a:t>退出中断异常的时候，MIE恢复到MPIE的值，MPIE置1，特权模式恢复到MPP</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fdf50bd2f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fdf50bd2f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RISCV</a:t>
            </a:r>
            <a:r>
              <a:rPr lang="zh-CN"/>
              <a:t>处理器进入中断异常后，要跳入中断异常处理程序。跳入的地址由mtvec这个CSR决定</a:t>
            </a:r>
            <a:endParaRPr/>
          </a:p>
          <a:p>
            <a:pPr indent="0" lvl="0" marL="0" rtl="0" algn="l">
              <a:spcBef>
                <a:spcPts val="0"/>
              </a:spcBef>
              <a:spcAft>
                <a:spcPts val="0"/>
              </a:spcAft>
              <a:buClr>
                <a:schemeClr val="dk1"/>
              </a:buClr>
              <a:buSzPts val="1100"/>
              <a:buFont typeface="Arial"/>
              <a:buNone/>
            </a:pPr>
            <a:r>
              <a:rPr lang="zh-CN"/>
              <a:t>Mtvec存储了异常入口基地址。</a:t>
            </a:r>
            <a:endParaRPr/>
          </a:p>
          <a:p>
            <a:pPr indent="0" lvl="0" marL="0" rtl="0" algn="l">
              <a:spcBef>
                <a:spcPts val="0"/>
              </a:spcBef>
              <a:spcAft>
                <a:spcPts val="0"/>
              </a:spcAft>
              <a:buClr>
                <a:schemeClr val="dk1"/>
              </a:buClr>
              <a:buSzPts val="1100"/>
              <a:buFont typeface="Arial"/>
              <a:buNone/>
            </a:pPr>
            <a:r>
              <a:rPr lang="zh-CN"/>
              <a:t>目前 RISC-V 支持两种类型的中断向量，这是根据最后两位mode位来决定的：</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直接模式（direct），所有类型的中断异常均发送给同一个中断响应程序。也就是将PC赋值为base, </a:t>
            </a:r>
            <a:endParaRPr/>
          </a:p>
          <a:p>
            <a:pPr indent="0" lvl="0" marL="0" rtl="0" algn="l">
              <a:spcBef>
                <a:spcPts val="0"/>
              </a:spcBef>
              <a:spcAft>
                <a:spcPts val="0"/>
              </a:spcAft>
              <a:buClr>
                <a:schemeClr val="dk1"/>
              </a:buClr>
              <a:buSzPts val="1100"/>
              <a:buFont typeface="Arial"/>
              <a:buNone/>
            </a:pPr>
            <a:r>
              <a:rPr lang="zh-CN"/>
              <a:t>在向量化模式下，中断 将根据 Cause 发送给不同的中断响应程序，但所有的 异常 仍然发送给 同一个异常响应程序</a:t>
            </a:r>
            <a:endParaRPr/>
          </a:p>
          <a:p>
            <a:pPr indent="0" lvl="0" marL="0" rtl="0" algn="l">
              <a:spcBef>
                <a:spcPts val="0"/>
              </a:spcBef>
              <a:spcAft>
                <a:spcPts val="0"/>
              </a:spcAft>
              <a:buClr>
                <a:schemeClr val="dk1"/>
              </a:buClr>
              <a:buSzPts val="1100"/>
              <a:buFont typeface="Arial"/>
              <a:buNone/>
            </a:pPr>
            <a:r>
              <a:rPr lang="zh-CN"/>
              <a:t>实验中采用的直接模式</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fdf50bd2f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fdf50bd2f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Mcause寄存器存储了异常发生的原因。在当 trap 进入机器模式后，将异常/中断事件产生的起因写入到该寄存器中</a:t>
            </a:r>
            <a:endParaRPr/>
          </a:p>
          <a:p>
            <a:pPr indent="0" lvl="0" marL="0" rtl="0" algn="l">
              <a:spcBef>
                <a:spcPts val="0"/>
              </a:spcBef>
              <a:spcAft>
                <a:spcPts val="0"/>
              </a:spcAft>
              <a:buClr>
                <a:schemeClr val="dk1"/>
              </a:buClr>
              <a:buSzPts val="1100"/>
              <a:buFont typeface="Arial"/>
              <a:buNone/>
            </a:pPr>
            <a:r>
              <a:rPr lang="zh-CN"/>
              <a:t>Mcause最高位表明这是不是一个中断还是异常</a:t>
            </a:r>
            <a:endParaRPr/>
          </a:p>
          <a:p>
            <a:pPr indent="0" lvl="0" marL="0" rtl="0" algn="l">
              <a:spcBef>
                <a:spcPts val="0"/>
              </a:spcBef>
              <a:spcAft>
                <a:spcPts val="0"/>
              </a:spcAft>
              <a:buClr>
                <a:schemeClr val="dk1"/>
              </a:buClr>
              <a:buSzPts val="1100"/>
              <a:buFont typeface="Arial"/>
              <a:buNone/>
            </a:pPr>
            <a:r>
              <a:rPr lang="zh-CN"/>
              <a:t>我们实验局关注标识出来的这几个</a:t>
            </a:r>
            <a:endParaRPr/>
          </a:p>
          <a:p>
            <a:pPr indent="0" lvl="0" marL="0" rtl="0" algn="l">
              <a:spcBef>
                <a:spcPts val="0"/>
              </a:spcBef>
              <a:spcAft>
                <a:spcPts val="0"/>
              </a:spcAft>
              <a:buClr>
                <a:schemeClr val="dk1"/>
              </a:buClr>
              <a:buSzPts val="1100"/>
              <a:buFont typeface="Arial"/>
              <a:buNone/>
            </a:pPr>
            <a:r>
              <a:rPr lang="zh-CN"/>
              <a:t>非法指令</a:t>
            </a:r>
            <a:endParaRPr/>
          </a:p>
          <a:p>
            <a:pPr indent="0" lvl="0" marL="0" rtl="0" algn="l">
              <a:spcBef>
                <a:spcPts val="0"/>
              </a:spcBef>
              <a:spcAft>
                <a:spcPts val="0"/>
              </a:spcAft>
              <a:buClr>
                <a:schemeClr val="dk1"/>
              </a:buClr>
              <a:buSzPts val="1100"/>
              <a:buFont typeface="Arial"/>
              <a:buNone/>
            </a:pPr>
            <a:r>
              <a:rPr lang="zh-CN"/>
              <a:t>ECALL</a:t>
            </a:r>
            <a:endParaRPr/>
          </a:p>
          <a:p>
            <a:pPr indent="0" lvl="0" marL="0" rtl="0" algn="l">
              <a:spcBef>
                <a:spcPts val="0"/>
              </a:spcBef>
              <a:spcAft>
                <a:spcPts val="0"/>
              </a:spcAft>
              <a:buClr>
                <a:schemeClr val="dk1"/>
              </a:buClr>
              <a:buSzPts val="1100"/>
              <a:buFont typeface="Arial"/>
              <a:buNone/>
            </a:pPr>
            <a:r>
              <a:rPr lang="zh-CN"/>
              <a:t>L/S 地址超范围</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还有一个中断</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df50bd2f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fdf50bd2f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Mepc存储了异常程序的返回地址。</a:t>
            </a:r>
            <a:endParaRPr/>
          </a:p>
          <a:p>
            <a:pPr indent="0" lvl="0" marL="0" rtl="0" algn="l">
              <a:spcBef>
                <a:spcPts val="0"/>
              </a:spcBef>
              <a:spcAft>
                <a:spcPts val="0"/>
              </a:spcAft>
              <a:buClr>
                <a:schemeClr val="dk1"/>
              </a:buClr>
              <a:buSzPts val="1100"/>
              <a:buFont typeface="Arial"/>
              <a:buNone/>
            </a:pPr>
            <a:r>
              <a:rPr lang="zh-CN"/>
              <a:t>中断异常处理完了之后，仍然要回到中断异常发生的位置继续程序的执行</a:t>
            </a:r>
            <a:endParaRPr/>
          </a:p>
          <a:p>
            <a:pPr indent="0" lvl="0" marL="0" rtl="0" algn="l">
              <a:spcBef>
                <a:spcPts val="0"/>
              </a:spcBef>
              <a:spcAft>
                <a:spcPts val="0"/>
              </a:spcAft>
              <a:buClr>
                <a:schemeClr val="dk1"/>
              </a:buClr>
              <a:buSzPts val="1100"/>
              <a:buFont typeface="Arial"/>
              <a:buNone/>
            </a:pPr>
            <a:r>
              <a:rPr lang="zh-CN"/>
              <a:t>因此需要把返回的地址存下来。</a:t>
            </a:r>
            <a:endParaRPr/>
          </a:p>
          <a:p>
            <a:pPr indent="0" lvl="0" marL="0" rtl="0" algn="l">
              <a:spcBef>
                <a:spcPts val="0"/>
              </a:spcBef>
              <a:spcAft>
                <a:spcPts val="0"/>
              </a:spcAft>
              <a:buClr>
                <a:schemeClr val="dk1"/>
              </a:buClr>
              <a:buSzPts val="1100"/>
              <a:buFont typeface="Arial"/>
              <a:buNone/>
            </a:pPr>
            <a:r>
              <a:rPr lang="zh-CN"/>
              <a:t>在异常发生时，硬件会自动更新mepc的值到发生异常的指令</a:t>
            </a:r>
            <a:endParaRPr/>
          </a:p>
          <a:p>
            <a:pPr indent="0" lvl="0" marL="0" rtl="0" algn="l">
              <a:spcBef>
                <a:spcPts val="0"/>
              </a:spcBef>
              <a:spcAft>
                <a:spcPts val="0"/>
              </a:spcAft>
              <a:buClr>
                <a:schemeClr val="dk1"/>
              </a:buClr>
              <a:buSzPts val="1100"/>
              <a:buFont typeface="Arial"/>
              <a:buNone/>
            </a:pPr>
            <a:r>
              <a:rPr lang="zh-CN"/>
              <a:t>中断发生时mepc被更新为遇到中断的指令的下一条指令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异常发生时处理完之后需要重新执行发生异常的指令，返回到PC</a:t>
            </a:r>
            <a:br>
              <a:rPr lang="zh-CN"/>
            </a:br>
            <a:r>
              <a:rPr lang="zh-CN"/>
              <a:t>而对于中断，对于中断发生之前的指令都已经执行结束，所以NPC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602e835fef_5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602e835fef_5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Mepc存储了异常程序的返回地址。</a:t>
            </a:r>
            <a:endParaRPr/>
          </a:p>
          <a:p>
            <a:pPr indent="0" lvl="0" marL="0" rtl="0" algn="l">
              <a:spcBef>
                <a:spcPts val="0"/>
              </a:spcBef>
              <a:spcAft>
                <a:spcPts val="0"/>
              </a:spcAft>
              <a:buClr>
                <a:schemeClr val="dk1"/>
              </a:buClr>
              <a:buSzPts val="1100"/>
              <a:buFont typeface="Arial"/>
              <a:buNone/>
            </a:pPr>
            <a:r>
              <a:rPr lang="zh-CN"/>
              <a:t>中断异常处理完了之后，仍然要回到中断异常发生的位置继续程序的执行</a:t>
            </a:r>
            <a:endParaRPr/>
          </a:p>
          <a:p>
            <a:pPr indent="0" lvl="0" marL="0" rtl="0" algn="l">
              <a:spcBef>
                <a:spcPts val="0"/>
              </a:spcBef>
              <a:spcAft>
                <a:spcPts val="0"/>
              </a:spcAft>
              <a:buClr>
                <a:schemeClr val="dk1"/>
              </a:buClr>
              <a:buSzPts val="1100"/>
              <a:buFont typeface="Arial"/>
              <a:buNone/>
            </a:pPr>
            <a:r>
              <a:rPr lang="zh-CN"/>
              <a:t>因此需要把返回的地址存下来。</a:t>
            </a:r>
            <a:endParaRPr/>
          </a:p>
          <a:p>
            <a:pPr indent="0" lvl="0" marL="0" rtl="0" algn="l">
              <a:spcBef>
                <a:spcPts val="0"/>
              </a:spcBef>
              <a:spcAft>
                <a:spcPts val="0"/>
              </a:spcAft>
              <a:buClr>
                <a:schemeClr val="dk1"/>
              </a:buClr>
              <a:buSzPts val="1100"/>
              <a:buFont typeface="Arial"/>
              <a:buNone/>
            </a:pPr>
            <a:r>
              <a:rPr lang="zh-CN"/>
              <a:t>在异常发生时，硬件会自动更新mepc的值到发生异常的指令</a:t>
            </a:r>
            <a:endParaRPr/>
          </a:p>
          <a:p>
            <a:pPr indent="0" lvl="0" marL="0" rtl="0" algn="l">
              <a:spcBef>
                <a:spcPts val="0"/>
              </a:spcBef>
              <a:spcAft>
                <a:spcPts val="0"/>
              </a:spcAft>
              <a:buClr>
                <a:schemeClr val="dk1"/>
              </a:buClr>
              <a:buSzPts val="1100"/>
              <a:buFont typeface="Arial"/>
              <a:buNone/>
            </a:pPr>
            <a:r>
              <a:rPr lang="zh-CN"/>
              <a:t>中断发生时mepc被更新为遇到中断的指令的下一条指令</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那</a:t>
            </a:r>
            <a:r>
              <a:rPr lang="zh-CN"/>
              <a:t>为什么中断和异常是不一样的呢，这个原因我们前面已经说过了</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其中还有一个问题是ecall这类指令，他们会触发异常，mepc会被设置为当前指令也就是ecall的pc, 如果异常处理完成之后再回到mepc, 也就是ecall指令的话，会无限循环</a:t>
            </a:r>
            <a:endParaRPr/>
          </a:p>
          <a:p>
            <a:pPr indent="0" lvl="0" marL="0" rtl="0" algn="l">
              <a:spcBef>
                <a:spcPts val="0"/>
              </a:spcBef>
              <a:spcAft>
                <a:spcPts val="0"/>
              </a:spcAft>
              <a:buClr>
                <a:schemeClr val="dk1"/>
              </a:buClr>
              <a:buSzPts val="1100"/>
              <a:buFont typeface="Arial"/>
              <a:buNone/>
            </a:pPr>
            <a:r>
              <a:rPr lang="zh-CN"/>
              <a:t>针对这个问题，其实是通过软件将mepc设置为下一条指令的pc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602e835fef_5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602e835fef_5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fdf50bd2f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fdf50bd2f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CSR寄存器需要特定的CSR指令来操作，</a:t>
            </a:r>
            <a:endParaRPr/>
          </a:p>
          <a:p>
            <a:pPr indent="0" lvl="0" marL="0" rtl="0" algn="l">
              <a:spcBef>
                <a:spcPts val="0"/>
              </a:spcBef>
              <a:spcAft>
                <a:spcPts val="0"/>
              </a:spcAft>
              <a:buClr>
                <a:schemeClr val="dk1"/>
              </a:buClr>
              <a:buSzPts val="1100"/>
              <a:buFont typeface="Arial"/>
              <a:buNone/>
            </a:pPr>
            <a:r>
              <a:rPr lang="zh-CN"/>
              <a:t>考虑一段中断处理程序，为了读写mstatus, mepc等CSR寄存器，我们就需要CSR指令</a:t>
            </a:r>
            <a:endParaRPr/>
          </a:p>
          <a:p>
            <a:pPr indent="0" lvl="0" marL="0" rtl="0" algn="l">
              <a:spcBef>
                <a:spcPts val="0"/>
              </a:spcBef>
              <a:spcAft>
                <a:spcPts val="0"/>
              </a:spcAft>
              <a:buClr>
                <a:schemeClr val="dk1"/>
              </a:buClr>
              <a:buSzPts val="1100"/>
              <a:buFont typeface="Arial"/>
              <a:buNone/>
            </a:pPr>
            <a:r>
              <a:rPr lang="zh-CN"/>
              <a:t>比如csrrw指令，读取csr的值写到rd寄存器，将rs1的值写入csr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这部分大家可以自己去阅读一下</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445d505d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445d505d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这是这些指令的编码</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317178d1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317178d1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602e835fef_5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602e835fef_5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44235def2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44235def2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然后还有一些特权指令</a:t>
            </a:r>
            <a:endParaRPr/>
          </a:p>
          <a:p>
            <a:pPr indent="0" lvl="0" marL="0" rtl="0" algn="l">
              <a:spcBef>
                <a:spcPts val="0"/>
              </a:spcBef>
              <a:spcAft>
                <a:spcPts val="0"/>
              </a:spcAft>
              <a:buNone/>
            </a:pPr>
            <a:r>
              <a:rPr lang="zh-CN"/>
              <a:t>ECALL指令用于向执行环境发出请求，在不同的特权等级中执行ECALL指令有不同的效果：在User Mode中会引发environment-call-from-U-mode异常，在Supervisor Mode中会引发environment-call-from-S-mode异常, 而在Machine Mode中会引发environment-call-from-M-mode异常。</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44235def2a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44235def2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050">
                <a:solidFill>
                  <a:schemeClr val="dk1"/>
                </a:solidFill>
                <a:highlight>
                  <a:srgbClr val="FFFFFF"/>
                </a:highlight>
              </a:rPr>
              <a:t>当异常服务程序完成异常处理之后，需要返回原先的中断点继续执行原程序。RISC-V架构针对三种工作模式分别定义了专门的退出异常指令(Trap-Return Instructions)，包括MRET、SRET和URET。其中MRET指令是机器模式下的退出异常指令，也是必备的指令。</a:t>
            </a:r>
            <a:r>
              <a:rPr lang="zh-CN"/>
              <a:t>处理程序用 mret 指令（M 模式特有的指令）返回, mret 将 PC 设置为 mepc，通过将 mstatus 的 MPIE 域复制到MIE 来恢复之前的中断使能设置，并将权限模式设置为 mstatus 的 MPP 域中的值。</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602e835fef_5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602e835fef_5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fee933db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fee933db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接下来我们总结一下trap的处理流程</a:t>
            </a:r>
            <a:endParaRPr/>
          </a:p>
          <a:p>
            <a:pPr indent="0" lvl="0" marL="0" rtl="0" algn="l">
              <a:spcBef>
                <a:spcPts val="0"/>
              </a:spcBef>
              <a:spcAft>
                <a:spcPts val="0"/>
              </a:spcAft>
              <a:buNone/>
            </a:pPr>
            <a:r>
              <a:rPr lang="zh-CN"/>
              <a:t>首先进入trap的时候</a:t>
            </a:r>
            <a:endParaRPr/>
          </a:p>
          <a:p>
            <a:pPr indent="0" lvl="0" marL="0" rtl="0" algn="l">
              <a:spcBef>
                <a:spcPts val="0"/>
              </a:spcBef>
              <a:spcAft>
                <a:spcPts val="0"/>
              </a:spcAft>
              <a:buNone/>
            </a:pPr>
            <a:r>
              <a:rPr lang="zh-CN"/>
              <a:t>停止当前程序的执行流，将pc设置为mtvec指向的地址</a:t>
            </a:r>
            <a:endParaRPr/>
          </a:p>
          <a:p>
            <a:pPr indent="0" lvl="0" marL="0" rtl="0" algn="l">
              <a:spcBef>
                <a:spcPts val="0"/>
              </a:spcBef>
              <a:spcAft>
                <a:spcPts val="0"/>
              </a:spcAft>
              <a:buNone/>
            </a:pPr>
            <a:r>
              <a:rPr lang="zh-CN"/>
              <a:t>更新csr寄存器，mstatus, mepc, mcause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5dee43b42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5dee43b42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进入中断异常服务程序，这是我们后面仿真程序用的一段代码</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fee933db9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fee933db9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处理完了之后</a:t>
            </a:r>
            <a:endParaRPr/>
          </a:p>
          <a:p>
            <a:pPr indent="0" lvl="0" marL="0" rtl="0" algn="l">
              <a:spcBef>
                <a:spcPts val="0"/>
              </a:spcBef>
              <a:spcAft>
                <a:spcPts val="0"/>
              </a:spcAft>
              <a:buNone/>
            </a:pPr>
            <a:r>
              <a:rPr lang="zh-CN"/>
              <a:t>将pc设置为mepc指向的地址，恢复csr寄存器，mstatus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602e835fef_5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602e835fef_5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5afd9880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5afd9880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在</a:t>
            </a:r>
            <a:r>
              <a:rPr lang="zh-CN"/>
              <a:t>了解了前面的知识，感觉大家在单周期cpu中实现中断和异常没有太大问题</a:t>
            </a:r>
            <a:endParaRPr/>
          </a:p>
          <a:p>
            <a:pPr indent="0" lvl="0" marL="0" rtl="0" algn="l">
              <a:spcBef>
                <a:spcPts val="0"/>
              </a:spcBef>
              <a:spcAft>
                <a:spcPts val="0"/>
              </a:spcAft>
              <a:buNone/>
            </a:pPr>
            <a:r>
              <a:rPr lang="zh-CN"/>
              <a:t>但是在流水线cpu中如何去支持中断异常呢，在哪个流水级去处理，怎么处理</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在此之前，需要先提出一个精确异常的概念</a:t>
            </a:r>
            <a:endParaRPr/>
          </a:p>
          <a:p>
            <a:pPr indent="0" lvl="0" marL="0" rtl="0" algn="l">
              <a:spcBef>
                <a:spcPts val="0"/>
              </a:spcBef>
              <a:spcAft>
                <a:spcPts val="0"/>
              </a:spcAft>
              <a:buNone/>
            </a:pPr>
            <a:r>
              <a:rPr lang="zh-CN"/>
              <a:t>faluting instruction之前的指令都需要完成，之后的指令不能改变机器的状态</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5afd98801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5afd98801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为了实现精确异常，首先要考虑的是在什么时候去处理中断异常</a:t>
            </a:r>
            <a:endParaRPr/>
          </a:p>
          <a:p>
            <a:pPr indent="0" lvl="0" marL="0" rtl="0" algn="l">
              <a:spcBef>
                <a:spcPts val="0"/>
              </a:spcBef>
              <a:spcAft>
                <a:spcPts val="0"/>
              </a:spcAft>
              <a:buNone/>
            </a:pPr>
            <a:r>
              <a:rPr lang="zh-CN"/>
              <a:t>不同的异常可以发生在不同的流水级，比如IF阶段可能发生取指异常，ID阶段decode发现是非法指令，EX阶段计算一场，MEM阶段load store memory异常</a:t>
            </a:r>
            <a:endParaRPr/>
          </a:p>
          <a:p>
            <a:pPr indent="0" lvl="0" marL="0" rtl="0" algn="l">
              <a:spcBef>
                <a:spcPts val="0"/>
              </a:spcBef>
              <a:spcAft>
                <a:spcPts val="0"/>
              </a:spcAft>
              <a:buNone/>
            </a:pPr>
            <a:r>
              <a:rPr lang="zh-CN"/>
              <a:t>那是不是一出现异常就要立刻去处理呢</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602e835fef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602e835fef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OK, 这个PPT的主要内容是以上这几个部分</a:t>
            </a:r>
            <a:endParaRPr/>
          </a:p>
          <a:p>
            <a:pPr indent="0" lvl="0" marL="0" rtl="0" algn="l">
              <a:spcBef>
                <a:spcPts val="0"/>
              </a:spcBef>
              <a:spcAft>
                <a:spcPts val="0"/>
              </a:spcAft>
              <a:buNone/>
            </a:pPr>
            <a:r>
              <a:rPr lang="zh-CN"/>
              <a:t>首先RISC-V</a:t>
            </a:r>
            <a:r>
              <a:rPr lang="zh-CN"/>
              <a:t>特权等级和一些中断异常的概念</a:t>
            </a:r>
            <a:endParaRPr/>
          </a:p>
          <a:p>
            <a:pPr indent="0" lvl="0" marL="0" rtl="0" algn="l">
              <a:spcBef>
                <a:spcPts val="0"/>
              </a:spcBef>
              <a:spcAft>
                <a:spcPts val="0"/>
              </a:spcAft>
              <a:buNone/>
            </a:pPr>
            <a:r>
              <a:rPr lang="zh-CN"/>
              <a:t>然后是控制状态寄存器，写就是csr,</a:t>
            </a:r>
            <a:endParaRPr/>
          </a:p>
          <a:p>
            <a:pPr indent="0" lvl="0" marL="0" rtl="0" algn="l">
              <a:spcBef>
                <a:spcPts val="0"/>
              </a:spcBef>
              <a:spcAft>
                <a:spcPts val="0"/>
              </a:spcAft>
              <a:buNone/>
            </a:pPr>
            <a:r>
              <a:rPr lang="zh-CN"/>
              <a:t>csr指令</a:t>
            </a:r>
            <a:endParaRPr/>
          </a:p>
          <a:p>
            <a:pPr indent="0" lvl="0" marL="0" rtl="0" algn="l">
              <a:spcBef>
                <a:spcPts val="0"/>
              </a:spcBef>
              <a:spcAft>
                <a:spcPts val="0"/>
              </a:spcAft>
              <a:buNone/>
            </a:pPr>
            <a:r>
              <a:rPr lang="zh-CN"/>
              <a:t>还有一些机器模式特权指令</a:t>
            </a:r>
            <a:endParaRPr/>
          </a:p>
          <a:p>
            <a:pPr indent="0" lvl="0" marL="0" rtl="0" algn="l">
              <a:spcBef>
                <a:spcPts val="0"/>
              </a:spcBef>
              <a:spcAft>
                <a:spcPts val="0"/>
              </a:spcAft>
              <a:buNone/>
            </a:pPr>
            <a:r>
              <a:rPr lang="zh-CN"/>
              <a:t>这之后再总览一下中断异常的处理流程</a:t>
            </a:r>
            <a:endParaRPr/>
          </a:p>
          <a:p>
            <a:pPr indent="0" lvl="0" marL="0" rtl="0" algn="l">
              <a:spcBef>
                <a:spcPts val="0"/>
              </a:spcBef>
              <a:spcAft>
                <a:spcPts val="0"/>
              </a:spcAft>
              <a:buNone/>
            </a:pPr>
            <a:r>
              <a:rPr lang="zh-CN"/>
              <a:t>接下来在看如何在流水线中支持中断异常</a:t>
            </a:r>
            <a:endParaRPr/>
          </a:p>
          <a:p>
            <a:pPr indent="0" lvl="0" marL="0" rtl="0" algn="l">
              <a:spcBef>
                <a:spcPts val="0"/>
              </a:spcBef>
              <a:spcAft>
                <a:spcPts val="0"/>
              </a:spcAft>
              <a:buNone/>
            </a:pPr>
            <a:r>
              <a:rPr lang="zh-CN"/>
              <a:t>最后是代码中的Exception Unit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5afd98801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5afd98801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zh-CN" sz="1200">
                <a:solidFill>
                  <a:schemeClr val="dk1"/>
                </a:solidFill>
              </a:rPr>
              <a:t>假如现在两条指令，一条在MEM异常，一条在ID异常，ID异常先出现，先处理Id异常不正确的，我们应该处理第一条指令的MEM异常</a:t>
            </a:r>
            <a:endParaRPr sz="12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zh-CN"/>
              <a:t>那合理的处理方法应该是怎么样的呢</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5afd98801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5afd98801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dk1"/>
                </a:solidFill>
              </a:rPr>
              <a:t>我们选择WB阶段报出异常，因为WB阶段以后的流水级不能产生新的异常</a:t>
            </a:r>
            <a:endParaRPr>
              <a:solidFill>
                <a:schemeClr val="dk1"/>
              </a:solidFill>
            </a:endParaRPr>
          </a:p>
          <a:p>
            <a:pPr indent="0" lvl="0" marL="0" rtl="0" algn="l">
              <a:spcBef>
                <a:spcPts val="0"/>
              </a:spcBef>
              <a:spcAft>
                <a:spcPts val="0"/>
              </a:spcAft>
              <a:buNone/>
            </a:pPr>
            <a:r>
              <a:rPr lang="zh-CN">
                <a:solidFill>
                  <a:schemeClr val="dk1"/>
                </a:solidFill>
              </a:rPr>
              <a:t>如果选择WB阶段报异常，也就没有我们看到的上面这个问题</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 发生异常后将异常信息携带在指令上沿着流水线一路传递下去，直到写回时才真正去处理异常</a:t>
            </a:r>
            <a:endParaRPr>
              <a:solidFill>
                <a:schemeClr val="dk1"/>
              </a:solidFill>
            </a:endParaRPr>
          </a:p>
          <a:p>
            <a:pPr indent="0" lvl="0" marL="0" rtl="0" algn="l">
              <a:spcBef>
                <a:spcPts val="0"/>
              </a:spcBef>
              <a:spcAft>
                <a:spcPts val="0"/>
              </a:spcAft>
              <a:buNone/>
            </a:pPr>
            <a:r>
              <a:rPr lang="zh-CN">
                <a:solidFill>
                  <a:schemeClr val="dk1"/>
                </a:solidFill>
              </a:rPr>
              <a:t>写回指令报出异常的同时，清空所有流水级的缓存，并将PC置为异常入口地址</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但其实WB阶段处理异常还是有一点小问题的，比如RAM的写操作是在MEM阶段完成的，我们实验里可能不会出现这种情况，解决这个问题感觉可以是MEM阶段检查一下WB阶段有没有狭义异常产生</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5afd98801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5afd98801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solidFill>
                  <a:schemeClr val="dk1"/>
                </a:solidFill>
              </a:rPr>
              <a:t>这是实验2的架构图</a:t>
            </a:r>
            <a:endParaRPr>
              <a:solidFill>
                <a:schemeClr val="dk1"/>
              </a:solidFill>
            </a:endParaRPr>
          </a:p>
          <a:p>
            <a:pPr indent="0" lvl="0" marL="0" rtl="0" algn="l">
              <a:spcBef>
                <a:spcPts val="0"/>
              </a:spcBef>
              <a:spcAft>
                <a:spcPts val="0"/>
              </a:spcAft>
              <a:buNone/>
            </a:pPr>
            <a:r>
              <a:rPr lang="zh-CN">
                <a:solidFill>
                  <a:schemeClr val="dk1"/>
                </a:solidFill>
              </a:rPr>
              <a:t>这里面中断异常会在wb阶段开始处理</a:t>
            </a:r>
            <a:endParaRPr>
              <a:solidFill>
                <a:schemeClr val="dk1"/>
              </a:solidFill>
            </a:endParaRPr>
          </a:p>
          <a:p>
            <a:pPr indent="0" lvl="0" marL="0" rtl="0" algn="l">
              <a:spcBef>
                <a:spcPts val="0"/>
              </a:spcBef>
              <a:spcAft>
                <a:spcPts val="0"/>
              </a:spcAft>
              <a:buNone/>
            </a:pPr>
            <a:r>
              <a:rPr lang="zh-CN">
                <a:solidFill>
                  <a:schemeClr val="dk1"/>
                </a:solidFill>
              </a:rPr>
              <a:t>但是一些csr指令，mret指令会在mem阶段开始处理</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602e835fef_5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602e835fef_5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5afd988012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5afd988012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solidFill>
                  <a:schemeClr val="dk1"/>
                </a:solidFill>
              </a:rPr>
              <a:t>代码里的核心在于Exception Unit</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(回前</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个人认为这个unit的主要工作是管理CSR寄存器</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CSR寄存器是包含在这个Exception Unit中的</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他的主要任务是</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首先是进入异常，mstatus等寄存器的读写</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然后是异常服务程序中，csr指令读写csr寄存器</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最后退出异常，mstatus等寄存器的恢复</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可以看一下他的输入输出，这一部分是csr读写指令，这一部分是中断异常，mret指令，然后是epc这些是用来在中断异常发生的时候设置mepc的，然后是输出，这是将pc重定向到mtvec或者是mepc, 然后flush pipeline register的输出，异常的话还要取消WB阶段写寄存器</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5770f8c3ca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5770f8c3c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solidFill>
                  <a:schemeClr val="dk1"/>
                </a:solidFill>
              </a:rPr>
              <a:t>然后这个顶层模块里面给的参数</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可以看到csr和mret部分是在MEM阶段做的</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中断异常这是在WB阶段做的</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5c8f8978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5c8f8978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solidFill>
                  <a:schemeClr val="dk1"/>
                </a:solidFill>
              </a:rPr>
              <a:t>我们进入trap其实都是要读写多个csr寄存器的，像mepc, mstatus, mcause这些</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但是我们提供的csr模块，只有一个读端口和一个写端口</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那么我们就不能在一个周期内进行多次的读写，只能分周期来做</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5770f8c3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5770f8c3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solidFill>
                  <a:schemeClr val="dk1"/>
                </a:solidFill>
              </a:rPr>
              <a:t>分周期来做后就是形成了这样一个状态机图</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这个状态机有3个状态，STATE_IDLE, STATE_MEPC, STATE_MCAUSE</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接下来我们来看一下这个状态机是怎么转移的</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5770f8c3c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5770f8c3c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solidFill>
                  <a:schemeClr val="dk1"/>
                </a:solidFill>
              </a:rPr>
              <a:t>首先看一下WB阶段如何进入中断异常，他是走1, 2, 3这条路线</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第一步STATE_IDLE到STATE_MEPC, 这一步过程中会写mstatus寄存器，flush pipeline registers, 如果是异常不是中断的话，取消WB阶段写寄存器的行为，记录epc和cause</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第二步STATE_MEPC到STATE_MCAUSE, 这一步会将第一步记录的epc写到mepc中，读mtvec寄存器，并且重定向pc，下一个周期pc就会从mtvec开始执行</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第三步STATE_MCAUSE到STATE_IDLE, 这一步会将cause写入mcause寄存器</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然后如何退出异常，走的是第4步</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恢复mstatus寄存器，读mepc寄存器，重定向pc, flush一些pipeline register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在中断异常处理程序中，如果操作csr寄存器的话，走的是第5步，这就是处理一些csr指令就可以了</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5afd988012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5afd988012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因为这是一个状态机的实现，不知道大家有没有写过状态机</a:t>
            </a:r>
            <a:endParaRPr/>
          </a:p>
          <a:p>
            <a:pPr indent="0" lvl="0" marL="0" rtl="0" algn="l">
              <a:spcBef>
                <a:spcPts val="0"/>
              </a:spcBef>
              <a:spcAft>
                <a:spcPts val="0"/>
              </a:spcAft>
              <a:buNone/>
            </a:pPr>
            <a:r>
              <a:rPr lang="zh-CN"/>
              <a:t>这里就给大家简单的介绍一下</a:t>
            </a:r>
            <a:endParaRPr/>
          </a:p>
          <a:p>
            <a:pPr indent="0" lvl="0" marL="0" rtl="0" algn="l">
              <a:spcBef>
                <a:spcPts val="0"/>
              </a:spcBef>
              <a:spcAft>
                <a:spcPts val="0"/>
              </a:spcAft>
              <a:buNone/>
            </a:pPr>
            <a:r>
              <a:rPr lang="zh-CN"/>
              <a:t>这是hdlbits上的一个例子</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这个状态机有两个状态A, B, 除了clock reset 有一个输入in, 一个输出out, 状态机的转移如这个图所示</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在代码里面，首先定义了两个状态A, B, 然后两个寄存器，一个存储当前状态，一个存储下一周期转移到的状态</a:t>
            </a:r>
            <a:endParaRPr/>
          </a:p>
          <a:p>
            <a:pPr indent="0" lvl="0" marL="0" rtl="0" algn="l">
              <a:spcBef>
                <a:spcPts val="0"/>
              </a:spcBef>
              <a:spcAft>
                <a:spcPts val="0"/>
              </a:spcAft>
              <a:buNone/>
            </a:pPr>
            <a:r>
              <a:rPr lang="zh-CN"/>
              <a:t>接下来是三块逻辑</a:t>
            </a:r>
            <a:endParaRPr/>
          </a:p>
          <a:p>
            <a:pPr indent="0" lvl="0" marL="0" rtl="0" algn="l">
              <a:spcBef>
                <a:spcPts val="0"/>
              </a:spcBef>
              <a:spcAft>
                <a:spcPts val="0"/>
              </a:spcAft>
              <a:buNone/>
            </a:pPr>
            <a:r>
              <a:rPr lang="zh-CN"/>
              <a:t>一块是state transition block决定下一状态, 一块是state flip-flop改变现态, 一块是output logic</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状态机写法有很多，有一段式两段式三段式，这是看状态机中always block的数量</a:t>
            </a:r>
            <a:endParaRPr/>
          </a:p>
          <a:p>
            <a:pPr indent="0" lvl="0" marL="0" rtl="0" algn="l">
              <a:spcBef>
                <a:spcPts val="0"/>
              </a:spcBef>
              <a:spcAft>
                <a:spcPts val="0"/>
              </a:spcAft>
              <a:buNone/>
            </a:pPr>
            <a:r>
              <a:rPr lang="zh-CN"/>
              <a:t>这个应该是属于两段式写法，大家也可以去看看其他写法</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602e835fef_5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602e835fef_5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5770f8c3c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5770f8c3c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solidFill>
                  <a:schemeClr val="dk1"/>
                </a:solidFill>
              </a:rPr>
              <a:t>接下来看一下Exception Unit的代码</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首先这里是一个状态定义，有三个状态IDLE, MEPC, MCAUSE, 然后是两个Reg变量，current state, next state</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然后是一个State flip flop</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5c8f8978d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5c8f8978d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solidFill>
                  <a:schemeClr val="dk1"/>
                </a:solidFill>
              </a:rPr>
              <a:t>然后这里是一个state transition logic, 这里面也夹杂了部分输出，csr的一些信号是在这里给的</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5770f8c3c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5770f8c3c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solidFill>
                  <a:schemeClr val="dk1"/>
                </a:solidFill>
              </a:rPr>
              <a:t>最后还有一些输出逻辑，pc重定向，pipeline register flush</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5afd988012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5afd988012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这里给出了仿真rom.hex里面的指令</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前面这些csr指令做了一些trap的初始化工作</a:t>
            </a:r>
            <a:endParaRPr/>
          </a:p>
          <a:p>
            <a:pPr indent="0" lvl="0" marL="0" rtl="0" algn="l">
              <a:spcBef>
                <a:spcPts val="0"/>
              </a:spcBef>
              <a:spcAft>
                <a:spcPts val="0"/>
              </a:spcAft>
              <a:buNone/>
            </a:pPr>
            <a:r>
              <a:rPr lang="zh-CN"/>
              <a:t>注意中断异常要在</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5afd988012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5afd988012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这里给出了仿真rom.hex里面的指令</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5afd988012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5afd988012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这里给出了仿真rom.hex里面的指令</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5afd988012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5afd988012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这里是ram里面的数据</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5afd98801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5afd98801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5afd98801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5afd98801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5afd98801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5afd98801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44235def2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44235def2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rgbClr val="404040"/>
                </a:solidFill>
                <a:highlight>
                  <a:srgbClr val="FCFCFC"/>
                </a:highlight>
              </a:rPr>
              <a:t>首先讲一下RISC-V中的特权等级</a:t>
            </a:r>
            <a:endParaRPr sz="1200">
              <a:solidFill>
                <a:srgbClr val="404040"/>
              </a:solidFill>
              <a:highlight>
                <a:srgbClr val="FCFCFC"/>
              </a:highlight>
            </a:endParaRPr>
          </a:p>
          <a:p>
            <a:pPr indent="0" lvl="0" marL="0" rtl="0" algn="l">
              <a:spcBef>
                <a:spcPts val="0"/>
              </a:spcBef>
              <a:spcAft>
                <a:spcPts val="0"/>
              </a:spcAft>
              <a:buNone/>
            </a:pPr>
            <a:r>
              <a:rPr lang="zh-CN" sz="1200">
                <a:solidFill>
                  <a:srgbClr val="404040"/>
                </a:solidFill>
                <a:highlight>
                  <a:srgbClr val="FCFCFC"/>
                </a:highlight>
              </a:rPr>
              <a:t>实现特权级机制的根本原因是程序运行的安全性不可充分信任。</a:t>
            </a:r>
            <a:endParaRPr/>
          </a:p>
          <a:p>
            <a:pPr indent="0" lvl="0" marL="0" rtl="0" algn="l">
              <a:spcBef>
                <a:spcPts val="0"/>
              </a:spcBef>
              <a:spcAft>
                <a:spcPts val="0"/>
              </a:spcAft>
              <a:buNone/>
            </a:pPr>
            <a:r>
              <a:rPr lang="zh-CN"/>
              <a:t>为了确保系统的安全性，需要定义一些特权等级，每个特权模式对资源有不同的操作权限。</a:t>
            </a:r>
            <a:endParaRPr/>
          </a:p>
          <a:p>
            <a:pPr indent="0" lvl="0" marL="0" rtl="0" algn="l">
              <a:spcBef>
                <a:spcPts val="0"/>
              </a:spcBef>
              <a:spcAft>
                <a:spcPts val="0"/>
              </a:spcAft>
              <a:buNone/>
            </a:pPr>
            <a:r>
              <a:rPr lang="zh-CN" sz="1200">
                <a:solidFill>
                  <a:srgbClr val="404040"/>
                </a:solidFill>
                <a:highlight>
                  <a:srgbClr val="FCFCFC"/>
                </a:highlight>
              </a:rPr>
              <a:t>RISC-V 架构中一共定义了 4 种特权模式，M, H, S, U</a:t>
            </a:r>
            <a:endParaRPr sz="1200">
              <a:solidFill>
                <a:srgbClr val="404040"/>
              </a:solidFill>
              <a:highlight>
                <a:srgbClr val="FCFCFC"/>
              </a:highlight>
            </a:endParaRPr>
          </a:p>
          <a:p>
            <a:pPr indent="0" lvl="0" marL="0" rtl="0" algn="l">
              <a:spcBef>
                <a:spcPts val="0"/>
              </a:spcBef>
              <a:spcAft>
                <a:spcPts val="0"/>
              </a:spcAft>
              <a:buNone/>
            </a:pPr>
            <a:r>
              <a:rPr lang="zh-CN" sz="1200">
                <a:solidFill>
                  <a:srgbClr val="404040"/>
                </a:solidFill>
                <a:highlight>
                  <a:srgbClr val="FCFCFC"/>
                </a:highlight>
              </a:rPr>
              <a:t>M 是最高的特权模式, 它拥有对机器底层的一切访问</a:t>
            </a:r>
            <a:endParaRPr sz="1200">
              <a:solidFill>
                <a:srgbClr val="404040"/>
              </a:solidFill>
              <a:highlight>
                <a:srgbClr val="FCFCFC"/>
              </a:highlight>
            </a:endParaRPr>
          </a:p>
          <a:p>
            <a:pPr indent="0" lvl="0" marL="0" rtl="0" algn="l">
              <a:spcBef>
                <a:spcPts val="0"/>
              </a:spcBef>
              <a:spcAft>
                <a:spcPts val="0"/>
              </a:spcAft>
              <a:buNone/>
            </a:pPr>
            <a:r>
              <a:t/>
            </a:r>
            <a:endParaRPr sz="1200">
              <a:solidFill>
                <a:srgbClr val="404040"/>
              </a:solidFill>
              <a:highlight>
                <a:srgbClr val="FCFCFC"/>
              </a:highlight>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5afd98801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5afd98801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5afd98801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5afd988012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5afd98801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5afd98801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5afd98801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5afd98801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5afd98801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5afd98801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5afd98801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5afd98801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5dee43b4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5dee43b4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3cc2286c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3cc2286c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fee933db9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fee933db9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200">
                <a:solidFill>
                  <a:srgbClr val="404040"/>
                </a:solidFill>
                <a:highlight>
                  <a:srgbClr val="FCFCFC"/>
                </a:highlight>
              </a:rPr>
              <a:t>造成特权模式切换的一个重要原因是发生Trap。在用户下运行应用程序，直到发生某些trap（例如一个管理员调用或者一个定时器中断）强制切换到一个trap handler，这个trap handler通常运行在更高特权的模式下。然后这个线程将执行这个trap handler，</a:t>
            </a:r>
            <a:r>
              <a:rPr lang="zh-CN" sz="1200">
                <a:solidFill>
                  <a:srgbClr val="404040"/>
                </a:solidFill>
                <a:highlight>
                  <a:srgbClr val="FCFCFC"/>
                </a:highlight>
              </a:rPr>
              <a:t>执行完了之后，</a:t>
            </a:r>
            <a:r>
              <a:rPr lang="zh-CN" sz="1200">
                <a:solidFill>
                  <a:srgbClr val="404040"/>
                </a:solidFill>
                <a:highlight>
                  <a:srgbClr val="FCFCFC"/>
                </a:highlight>
              </a:rPr>
              <a:t>在引起trap的指令处或者之后的指令，继续线程执行。trap也不一定会发生特权模式切换，提升特权级别的trap称为垂直自陷（vertical trap），而保持在同样特权级别的trap称为horizontal trap。RISC-V特权体系结构提供了将trap灵活地路由到不同的特权层。</a:t>
            </a:r>
            <a:endParaRPr sz="1200">
              <a:solidFill>
                <a:srgbClr val="404040"/>
              </a:solidFill>
              <a:highlight>
                <a:srgbClr val="FCFCFC"/>
              </a:highlight>
            </a:endParaRPr>
          </a:p>
          <a:p>
            <a:pPr indent="0" lvl="0" marL="0" rtl="0" algn="l">
              <a:spcBef>
                <a:spcPts val="0"/>
              </a:spcBef>
              <a:spcAft>
                <a:spcPts val="0"/>
              </a:spcAft>
              <a:buNone/>
            </a:pPr>
            <a:r>
              <a:t/>
            </a:r>
            <a:endParaRPr sz="1200">
              <a:solidFill>
                <a:srgbClr val="404040"/>
              </a:solidFill>
              <a:highlight>
                <a:srgbClr val="FCFCFC"/>
              </a:highlight>
            </a:endParaRPr>
          </a:p>
          <a:p>
            <a:pPr indent="0" lvl="0" marL="0" rtl="0" algn="l">
              <a:spcBef>
                <a:spcPts val="0"/>
              </a:spcBef>
              <a:spcAft>
                <a:spcPts val="0"/>
              </a:spcAft>
              <a:buNone/>
            </a:pPr>
            <a:r>
              <a:rPr lang="zh-CN" sz="1200">
                <a:solidFill>
                  <a:srgbClr val="404040"/>
                </a:solidFill>
                <a:highlight>
                  <a:srgbClr val="FCFCFC"/>
                </a:highlight>
              </a:rPr>
              <a:t>Trap包含两方面内容，一个是中断，一个是异常。</a:t>
            </a:r>
            <a:endParaRPr sz="1200">
              <a:solidFill>
                <a:srgbClr val="404040"/>
              </a:solidFill>
              <a:highlight>
                <a:srgbClr val="FCFCFC"/>
              </a:highlight>
            </a:endParaRPr>
          </a:p>
          <a:p>
            <a:pPr indent="0" lvl="0" marL="0" rtl="0" algn="l">
              <a:spcBef>
                <a:spcPts val="0"/>
              </a:spcBef>
              <a:spcAft>
                <a:spcPts val="0"/>
              </a:spcAft>
              <a:buNone/>
            </a:pPr>
            <a:r>
              <a:rPr lang="zh-CN" sz="1200">
                <a:solidFill>
                  <a:srgbClr val="404040"/>
                </a:solidFill>
                <a:highlight>
                  <a:srgbClr val="FCFCFC"/>
                </a:highlight>
              </a:rPr>
              <a:t>异常是在处理器顺序执行程序指令流的过程中突然遇到了异常的事情而中止执行当前的程序，转而去处理异常。</a:t>
            </a:r>
            <a:endParaRPr sz="1200">
              <a:solidFill>
                <a:srgbClr val="404040"/>
              </a:solidFill>
              <a:highlight>
                <a:srgbClr val="FCFCFC"/>
              </a:highlight>
            </a:endParaRPr>
          </a:p>
          <a:p>
            <a:pPr indent="0" lvl="0" marL="0" rtl="0" algn="l">
              <a:spcBef>
                <a:spcPts val="0"/>
              </a:spcBef>
              <a:spcAft>
                <a:spcPts val="0"/>
              </a:spcAft>
              <a:buNone/>
            </a:pPr>
            <a:r>
              <a:rPr lang="zh-CN" sz="1200">
                <a:solidFill>
                  <a:srgbClr val="404040"/>
                </a:solidFill>
                <a:highlight>
                  <a:srgbClr val="FCFCFC"/>
                </a:highlight>
              </a:rPr>
              <a:t>中断是在处理器顺序执行程序指令流的过程中突然被别的请求打断而中止执行当前的程序，转而去处理别的事情。</a:t>
            </a:r>
            <a:endParaRPr sz="1200">
              <a:solidFill>
                <a:srgbClr val="404040"/>
              </a:solidFill>
              <a:highlight>
                <a:srgbClr val="FCFCFC"/>
              </a:highlight>
            </a:endParaRPr>
          </a:p>
          <a:p>
            <a:pPr indent="0" lvl="0" marL="0" rtl="0" algn="l">
              <a:spcBef>
                <a:spcPts val="0"/>
              </a:spcBef>
              <a:spcAft>
                <a:spcPts val="0"/>
              </a:spcAft>
              <a:buNone/>
            </a:pPr>
            <a:r>
              <a:rPr lang="zh-CN" sz="1200">
                <a:solidFill>
                  <a:srgbClr val="404040"/>
                </a:solidFill>
                <a:highlight>
                  <a:srgbClr val="FCFCFC"/>
                </a:highlight>
              </a:rPr>
              <a:t>中断与异常的区别在于来源：中断往往是外因引起的，比如键盘，时钟，外设造成的中断，异常是由内因引起的，比如page fault, 非法指令，地址越界。</a:t>
            </a:r>
            <a:endParaRPr sz="1200">
              <a:solidFill>
                <a:srgbClr val="404040"/>
              </a:solidFill>
              <a:highlight>
                <a:srgbClr val="FCFCFC"/>
              </a:highlight>
            </a:endParaRPr>
          </a:p>
          <a:p>
            <a:pPr indent="0" lvl="0" marL="0" rtl="0" algn="l">
              <a:spcBef>
                <a:spcPts val="0"/>
              </a:spcBef>
              <a:spcAft>
                <a:spcPts val="0"/>
              </a:spcAft>
              <a:buNone/>
            </a:pPr>
            <a:r>
              <a:t/>
            </a:r>
            <a:endParaRPr sz="1200">
              <a:solidFill>
                <a:srgbClr val="404040"/>
              </a:solidFill>
              <a:highlight>
                <a:srgbClr val="FCFCFC"/>
              </a:highlight>
            </a:endParaRPr>
          </a:p>
          <a:p>
            <a:pPr indent="0" lvl="0" marL="0" rtl="0" algn="l">
              <a:spcBef>
                <a:spcPts val="0"/>
              </a:spcBef>
              <a:spcAft>
                <a:spcPts val="0"/>
              </a:spcAft>
              <a:buNone/>
            </a:pPr>
            <a:r>
              <a:rPr lang="zh-CN" sz="1200">
                <a:solidFill>
                  <a:srgbClr val="404040"/>
                </a:solidFill>
                <a:highlight>
                  <a:srgbClr val="FCFCFC"/>
                </a:highlight>
              </a:rPr>
              <a:t>广义的异常包括中断，后面可能会用异常指代中断和异常</a:t>
            </a:r>
            <a:endParaRPr sz="1200">
              <a:solidFill>
                <a:srgbClr val="404040"/>
              </a:solidFill>
              <a:highlight>
                <a:srgbClr val="FCFCFC"/>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44235def2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44235def2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sz="1200">
                <a:solidFill>
                  <a:srgbClr val="404040"/>
                </a:solidFill>
                <a:highlight>
                  <a:srgbClr val="FCFCFC"/>
                </a:highlight>
              </a:rPr>
              <a:t>中断异常</a:t>
            </a:r>
            <a:r>
              <a:rPr lang="zh-CN" sz="1200">
                <a:solidFill>
                  <a:srgbClr val="404040"/>
                </a:solidFill>
                <a:highlight>
                  <a:srgbClr val="FCFCFC"/>
                </a:highlight>
              </a:rPr>
              <a:t>的处理流程总体上可以概括为：</a:t>
            </a:r>
            <a:endParaRPr sz="1200">
              <a:solidFill>
                <a:srgbClr val="404040"/>
              </a:solidFill>
              <a:highlight>
                <a:srgbClr val="FCFCFC"/>
              </a:highlight>
            </a:endParaRPr>
          </a:p>
          <a:p>
            <a:pPr indent="0" lvl="0" marL="0" rtl="0" algn="l">
              <a:spcBef>
                <a:spcPts val="0"/>
              </a:spcBef>
              <a:spcAft>
                <a:spcPts val="0"/>
              </a:spcAft>
              <a:buClr>
                <a:schemeClr val="dk1"/>
              </a:buClr>
              <a:buSzPts val="1100"/>
              <a:buFont typeface="Arial"/>
              <a:buNone/>
            </a:pPr>
            <a:r>
              <a:rPr lang="zh-CN" sz="1200">
                <a:solidFill>
                  <a:srgbClr val="404040"/>
                </a:solidFill>
                <a:highlight>
                  <a:srgbClr val="FCFCFC"/>
                </a:highlight>
              </a:rPr>
              <a:t>保存中断异常信息</a:t>
            </a:r>
            <a:endParaRPr sz="1200">
              <a:solidFill>
                <a:srgbClr val="404040"/>
              </a:solidFill>
              <a:highlight>
                <a:srgbClr val="FCFCFC"/>
              </a:highlight>
            </a:endParaRPr>
          </a:p>
          <a:p>
            <a:pPr indent="0" lvl="0" marL="0" rtl="0" algn="l">
              <a:spcBef>
                <a:spcPts val="0"/>
              </a:spcBef>
              <a:spcAft>
                <a:spcPts val="0"/>
              </a:spcAft>
              <a:buNone/>
            </a:pPr>
            <a:r>
              <a:rPr lang="zh-CN" sz="1200">
                <a:solidFill>
                  <a:srgbClr val="404040"/>
                </a:solidFill>
                <a:highlight>
                  <a:srgbClr val="FCFCFC"/>
                </a:highlight>
              </a:rPr>
              <a:t>跳转到中断异常处理程序</a:t>
            </a:r>
            <a:endParaRPr sz="1200">
              <a:solidFill>
                <a:srgbClr val="404040"/>
              </a:solidFill>
              <a:highlight>
                <a:srgbClr val="FCFCFC"/>
              </a:highlight>
            </a:endParaRPr>
          </a:p>
          <a:p>
            <a:pPr indent="0" lvl="0" marL="0" rtl="0" algn="l">
              <a:spcBef>
                <a:spcPts val="0"/>
              </a:spcBef>
              <a:spcAft>
                <a:spcPts val="0"/>
              </a:spcAft>
              <a:buClr>
                <a:schemeClr val="dk1"/>
              </a:buClr>
              <a:buSzPts val="1100"/>
              <a:buFont typeface="Arial"/>
              <a:buNone/>
            </a:pPr>
            <a:r>
              <a:rPr lang="zh-CN" sz="1200">
                <a:solidFill>
                  <a:srgbClr val="404040"/>
                </a:solidFill>
                <a:highlight>
                  <a:srgbClr val="FCFCFC"/>
                </a:highlight>
              </a:rPr>
              <a:t>处理完之后再跳转回原程序</a:t>
            </a:r>
            <a:endParaRPr sz="1200">
              <a:solidFill>
                <a:srgbClr val="404040"/>
              </a:solidFill>
              <a:highlight>
                <a:srgbClr val="FCFCFC"/>
              </a:highlight>
            </a:endParaRPr>
          </a:p>
          <a:p>
            <a:pPr indent="0" lvl="0" marL="0" rtl="0" algn="l">
              <a:spcBef>
                <a:spcPts val="0"/>
              </a:spcBef>
              <a:spcAft>
                <a:spcPts val="0"/>
              </a:spcAft>
              <a:buClr>
                <a:schemeClr val="dk1"/>
              </a:buClr>
              <a:buSzPts val="1100"/>
              <a:buFont typeface="Arial"/>
              <a:buNone/>
            </a:pPr>
            <a:r>
              <a:t/>
            </a:r>
            <a:endParaRPr sz="1200">
              <a:solidFill>
                <a:srgbClr val="404040"/>
              </a:solidFill>
              <a:highlight>
                <a:srgbClr val="FCFCFC"/>
              </a:highlight>
            </a:endParaRPr>
          </a:p>
          <a:p>
            <a:pPr indent="0" lvl="0" marL="0" rtl="0" algn="l">
              <a:spcBef>
                <a:spcPts val="0"/>
              </a:spcBef>
              <a:spcAft>
                <a:spcPts val="0"/>
              </a:spcAft>
              <a:buNone/>
            </a:pPr>
            <a:r>
              <a:rPr lang="zh-CN" sz="1200">
                <a:solidFill>
                  <a:srgbClr val="404040"/>
                </a:solidFill>
                <a:highlight>
                  <a:srgbClr val="FCFCFC"/>
                </a:highlight>
              </a:rPr>
              <a:t>但是其中有一个区别是，对于异常，跳回原程序会重新执行发生异常的指令，但是对于中断，是执行中断发生时那条指令的下一条指令</a:t>
            </a:r>
            <a:endParaRPr sz="1200">
              <a:solidFill>
                <a:srgbClr val="404040"/>
              </a:solidFill>
              <a:highlight>
                <a:srgbClr val="FCFCFC"/>
              </a:highlight>
            </a:endParaRPr>
          </a:p>
          <a:p>
            <a:pPr indent="0" lvl="0" marL="0" rtl="0" algn="l">
              <a:spcBef>
                <a:spcPts val="0"/>
              </a:spcBef>
              <a:spcAft>
                <a:spcPts val="0"/>
              </a:spcAft>
              <a:buClr>
                <a:schemeClr val="dk1"/>
              </a:buClr>
              <a:buSzPts val="1100"/>
              <a:buFont typeface="Arial"/>
              <a:buNone/>
            </a:pPr>
            <a:r>
              <a:rPr lang="zh-CN">
                <a:solidFill>
                  <a:schemeClr val="dk1"/>
                </a:solidFill>
              </a:rPr>
              <a:t>异常是内因引起的，比如一条指令执行时遇到了page fault, 这条指令是不会完成的，进入异常处理完了page fault之后，再给这条指令第二次机会执行，因此是回到触发异常的那条指令</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而中断是外因引起的，在进入中断处理程序时，我们会保证当前指令执行完成，因此中断处理完了之后，恢复下一条指令的执行就可以了</a:t>
            </a:r>
            <a:endParaRPr sz="1200">
              <a:solidFill>
                <a:srgbClr val="404040"/>
              </a:solidFill>
              <a:highlight>
                <a:srgbClr val="FCFCFC"/>
              </a:highlight>
            </a:endParaRPr>
          </a:p>
          <a:p>
            <a:pPr indent="0" lvl="0" marL="0" rtl="0" algn="l">
              <a:spcBef>
                <a:spcPts val="0"/>
              </a:spcBef>
              <a:spcAft>
                <a:spcPts val="0"/>
              </a:spcAft>
              <a:buNone/>
            </a:pPr>
            <a:r>
              <a:t/>
            </a:r>
            <a:endParaRPr sz="1200">
              <a:solidFill>
                <a:srgbClr val="404040"/>
              </a:solidFill>
              <a:highlight>
                <a:srgbClr val="FCFCFC"/>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602e835fef_5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602e835fef_5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44235def2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44235def2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solidFill>
                  <a:schemeClr val="dk1"/>
                </a:solidFill>
              </a:rPr>
              <a:t>CSR控制与状态寄存器是支撑 RISC-V 特权架构的一个重要概念。</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CSR 是 CPU 中的一系列特殊的专用寄存器，这些寄存器能够反映和控制 CPU 当前的状态和执行机制。</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我们实验中处理中断异常时需要读写CSR寄存器，获取和控制CPU状态</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因为我们之前只用到了通用寄存器GPR, 现在对比来看CSR和GPR </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CSR和GPR就是不同用途的寄存器，如果我们还要支持浮点运算的话，还会用到FPR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我们实现的GRP是5位地址空间，一共是32个寄存器</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而CSR 的地址空间有 12 位，因此理论上能够支持最多 4,096 个 CSR。但实际上，这个地址空间大部分是空的，访问不存在的 CSR 将触发无效指令异常。</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在这12位CSR地址中，最高两位表明了读写权限，接下来两位表明哪个特权模式可以使用该CSR</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6.png"/><Relationship Id="rId4" Type="http://schemas.openxmlformats.org/officeDocument/2006/relationships/hyperlink" Target="https://hdlbits.01xz.net/wiki/Fsm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emojipedia.org/warnin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2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danielmangum.com/posts/risc-v-bytes-privilege-levels/" TargetMode="External"/><Relationship Id="rId4" Type="http://schemas.openxmlformats.org/officeDocument/2006/relationships/hyperlink" Target="https://www.notion.so/MODE-e78a2091e1fd4de199a63262508d15e5#0cb123be2cc3471d9990288c5ba1cd6c" TargetMode="External"/><Relationship Id="rId5" Type="http://schemas.openxmlformats.org/officeDocument/2006/relationships/hyperlink" Target="https://doc.nucleisys.com/nuclei_spec/isa/exception.html" TargetMode="External"/><Relationship Id="rId6" Type="http://schemas.openxmlformats.org/officeDocument/2006/relationships/hyperlink" Target="https://github.com/plctlab/riscv-operating-system-mooc/blob/main/slides/ch02-riscv-isa-introduction.pdf" TargetMode="External"/><Relationship Id="rId7" Type="http://schemas.openxmlformats.org/officeDocument/2006/relationships/hyperlink" Target="https://groups.google.com/g/comp.lang.verilog/c/2X9f9ds9Xn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github.com/riscv-non-isa/riscv-trace-spec/issues/1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github.com/plctlab/riscv-operating-system-mooc/blob/main/slides/ch02-riscv-isa-introduction.pdf"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hyperlink" Target="https://danielmangum.com/risc-v-tips/2021-12-12-access-privilege-csr-addresse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CN">
                <a:latin typeface="Avenir"/>
                <a:ea typeface="Avenir"/>
                <a:cs typeface="Avenir"/>
                <a:sym typeface="Avenir"/>
              </a:rPr>
              <a:t>        </a:t>
            </a:r>
            <a:r>
              <a:rPr lang="zh-CN">
                <a:latin typeface="Avenir"/>
                <a:ea typeface="Avenir"/>
                <a:cs typeface="Avenir"/>
                <a:sym typeface="Avenir"/>
              </a:rPr>
              <a:t>Arch Lab 2</a:t>
            </a:r>
            <a:endParaRPr>
              <a:latin typeface="Avenir"/>
              <a:ea typeface="Avenir"/>
              <a:cs typeface="Avenir"/>
              <a:sym typeface="Avenir"/>
            </a:endParaRPr>
          </a:p>
        </p:txBody>
      </p:sp>
      <p:sp>
        <p:nvSpPr>
          <p:cNvPr id="55" name="Google Shape;55;p13"/>
          <p:cNvSpPr txBox="1"/>
          <p:nvPr>
            <p:ph idx="1" type="subTitle"/>
          </p:nvPr>
        </p:nvSpPr>
        <p:spPr>
          <a:xfrm>
            <a:off x="3690750" y="2834125"/>
            <a:ext cx="5141700" cy="792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39285"/>
              <a:buFont typeface="Arial"/>
              <a:buNone/>
            </a:pPr>
            <a:r>
              <a:rPr lang="zh-CN">
                <a:latin typeface="Avenir"/>
                <a:ea typeface="Avenir"/>
                <a:cs typeface="Avenir"/>
                <a:sym typeface="Avenir"/>
              </a:rPr>
              <a:t>Pipelined CPU supporting </a:t>
            </a:r>
            <a:endParaRPr>
              <a:latin typeface="Avenir"/>
              <a:ea typeface="Avenir"/>
              <a:cs typeface="Avenir"/>
              <a:sym typeface="Avenir"/>
            </a:endParaRPr>
          </a:p>
          <a:p>
            <a:pPr indent="0" lvl="0" marL="0" rtl="0" algn="l">
              <a:spcBef>
                <a:spcPts val="0"/>
              </a:spcBef>
              <a:spcAft>
                <a:spcPts val="0"/>
              </a:spcAft>
              <a:buNone/>
            </a:pPr>
            <a:r>
              <a:rPr lang="zh-CN">
                <a:latin typeface="Avenir"/>
                <a:ea typeface="Avenir"/>
                <a:cs typeface="Avenir"/>
                <a:sym typeface="Avenir"/>
              </a:rPr>
              <a:t>exception &amp; interrupt</a:t>
            </a:r>
            <a:endParaRPr>
              <a:latin typeface="Avenir"/>
              <a:ea typeface="Avenir"/>
              <a:cs typeface="Avenir"/>
              <a:sym typeface="Avenir"/>
            </a:endParaRPr>
          </a:p>
        </p:txBody>
      </p:sp>
      <p:pic>
        <p:nvPicPr>
          <p:cNvPr id="56" name="Google Shape;56;p13"/>
          <p:cNvPicPr preferRelativeResize="0"/>
          <p:nvPr/>
        </p:nvPicPr>
        <p:blipFill>
          <a:blip r:embed="rId3">
            <a:alphaModFix/>
          </a:blip>
          <a:stretch>
            <a:fillRect/>
          </a:stretch>
        </p:blipFill>
        <p:spPr>
          <a:xfrm>
            <a:off x="1427275" y="1674375"/>
            <a:ext cx="1952349" cy="1952349"/>
          </a:xfrm>
          <a:prstGeom prst="rect">
            <a:avLst/>
          </a:prstGeom>
          <a:noFill/>
          <a:ln>
            <a:noFill/>
          </a:ln>
        </p:spPr>
      </p:pic>
      <p:sp>
        <p:nvSpPr>
          <p:cNvPr id="57" name="Google Shape;57;p13"/>
          <p:cNvSpPr txBox="1"/>
          <p:nvPr/>
        </p:nvSpPr>
        <p:spPr>
          <a:xfrm>
            <a:off x="6886275" y="4743300"/>
            <a:ext cx="225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Libre Baskerville"/>
                <a:ea typeface="Libre Baskerville"/>
                <a:cs typeface="Libre Baskerville"/>
                <a:sym typeface="Libre Baskerville"/>
              </a:rPr>
              <a:t>Chenlu Miao 10/2022</a:t>
            </a:r>
            <a:endParaRPr>
              <a:latin typeface="Libre Baskerville"/>
              <a:ea typeface="Libre Baskerville"/>
              <a:cs typeface="Libre Baskerville"/>
              <a:sym typeface="Libre Baskervill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latin typeface="Avenir"/>
                <a:ea typeface="Avenir"/>
                <a:cs typeface="Avenir"/>
                <a:sym typeface="Avenir"/>
              </a:rPr>
              <a:t>CSR (Control Status Register)</a:t>
            </a:r>
            <a:endParaRPr>
              <a:latin typeface="Avenir"/>
              <a:ea typeface="Avenir"/>
              <a:cs typeface="Avenir"/>
              <a:sym typeface="Avenir"/>
            </a:endParaRPr>
          </a:p>
        </p:txBody>
      </p:sp>
      <p:graphicFrame>
        <p:nvGraphicFramePr>
          <p:cNvPr id="114" name="Google Shape;114;p22"/>
          <p:cNvGraphicFramePr/>
          <p:nvPr/>
        </p:nvGraphicFramePr>
        <p:xfrm>
          <a:off x="311700" y="1017725"/>
          <a:ext cx="3000000" cy="3000000"/>
        </p:xfrm>
        <a:graphic>
          <a:graphicData uri="http://schemas.openxmlformats.org/drawingml/2006/table">
            <a:tbl>
              <a:tblPr>
                <a:noFill/>
                <a:tableStyleId>{7EB9FC5A-E47A-4F27-87AB-7A4D52F173F8}</a:tableStyleId>
              </a:tblPr>
              <a:tblGrid>
                <a:gridCol w="903475"/>
                <a:gridCol w="994275"/>
                <a:gridCol w="3855675"/>
                <a:gridCol w="2809100"/>
              </a:tblGrid>
              <a:tr h="239825">
                <a:tc>
                  <a:txBody>
                    <a:bodyPr/>
                    <a:lstStyle/>
                    <a:p>
                      <a:pPr indent="0" lvl="0" marL="0" rtl="0" algn="l">
                        <a:lnSpc>
                          <a:spcPct val="100000"/>
                        </a:lnSpc>
                        <a:spcBef>
                          <a:spcPts val="1200"/>
                        </a:spcBef>
                        <a:spcAft>
                          <a:spcPts val="1200"/>
                        </a:spcAft>
                        <a:buNone/>
                      </a:pPr>
                      <a:r>
                        <a:rPr b="1" lang="zh-CN" sz="1000"/>
                        <a:t>Number</a:t>
                      </a:r>
                      <a:endParaRPr b="1" sz="1000"/>
                    </a:p>
                  </a:txBody>
                  <a:tcPr marT="0" marB="0" marR="91425" marL="91425"/>
                </a:tc>
                <a:tc>
                  <a:txBody>
                    <a:bodyPr/>
                    <a:lstStyle/>
                    <a:p>
                      <a:pPr indent="0" lvl="0" marL="0" rtl="0" algn="l">
                        <a:lnSpc>
                          <a:spcPct val="100000"/>
                        </a:lnSpc>
                        <a:spcBef>
                          <a:spcPts val="1200"/>
                        </a:spcBef>
                        <a:spcAft>
                          <a:spcPts val="1200"/>
                        </a:spcAft>
                        <a:buNone/>
                      </a:pPr>
                      <a:r>
                        <a:rPr b="1" lang="zh-CN" sz="1000"/>
                        <a:t>Abbr</a:t>
                      </a:r>
                      <a:endParaRPr b="1" sz="1000"/>
                    </a:p>
                  </a:txBody>
                  <a:tcPr marT="0" marB="0" marR="91425" marL="91425"/>
                </a:tc>
                <a:tc>
                  <a:txBody>
                    <a:bodyPr/>
                    <a:lstStyle/>
                    <a:p>
                      <a:pPr indent="0" lvl="0" marL="0" rtl="0" algn="l">
                        <a:lnSpc>
                          <a:spcPct val="100000"/>
                        </a:lnSpc>
                        <a:spcBef>
                          <a:spcPts val="1200"/>
                        </a:spcBef>
                        <a:spcAft>
                          <a:spcPts val="1200"/>
                        </a:spcAft>
                        <a:buNone/>
                      </a:pPr>
                      <a:r>
                        <a:rPr b="1" lang="zh-CN" sz="1000"/>
                        <a:t>Name</a:t>
                      </a:r>
                      <a:endParaRPr b="1" sz="1000"/>
                    </a:p>
                  </a:txBody>
                  <a:tcPr marT="0" marB="0" marR="91425" marL="91425"/>
                </a:tc>
                <a:tc>
                  <a:txBody>
                    <a:bodyPr/>
                    <a:lstStyle/>
                    <a:p>
                      <a:pPr indent="0" lvl="0" marL="0" rtl="0" algn="l">
                        <a:lnSpc>
                          <a:spcPct val="100000"/>
                        </a:lnSpc>
                        <a:spcBef>
                          <a:spcPts val="1200"/>
                        </a:spcBef>
                        <a:spcAft>
                          <a:spcPts val="1200"/>
                        </a:spcAft>
                        <a:buNone/>
                      </a:pPr>
                      <a:r>
                        <a:rPr b="1" lang="zh-CN" sz="1000"/>
                        <a:t>Description</a:t>
                      </a:r>
                      <a:endParaRPr b="1" sz="1000"/>
                    </a:p>
                  </a:txBody>
                  <a:tcPr marT="0" marB="0" marR="91425" marL="91425"/>
                </a:tc>
              </a:tr>
              <a:tr h="239825">
                <a:tc>
                  <a:txBody>
                    <a:bodyPr/>
                    <a:lstStyle/>
                    <a:p>
                      <a:pPr indent="0" lvl="0" marL="0" rtl="0" algn="l">
                        <a:lnSpc>
                          <a:spcPct val="100000"/>
                        </a:lnSpc>
                        <a:spcBef>
                          <a:spcPts val="1200"/>
                        </a:spcBef>
                        <a:spcAft>
                          <a:spcPts val="1200"/>
                        </a:spcAft>
                        <a:buNone/>
                      </a:pPr>
                      <a:r>
                        <a:rPr lang="zh-CN" sz="1300">
                          <a:latin typeface="Avenir"/>
                          <a:ea typeface="Avenir"/>
                          <a:cs typeface="Avenir"/>
                          <a:sym typeface="Avenir"/>
                        </a:rPr>
                        <a:t>0x300</a:t>
                      </a:r>
                      <a:endParaRPr b="1" sz="1300">
                        <a:latin typeface="Avenir"/>
                        <a:ea typeface="Avenir"/>
                        <a:cs typeface="Avenir"/>
                        <a:sym typeface="Avenir"/>
                      </a:endParaRPr>
                    </a:p>
                  </a:txBody>
                  <a:tcPr marT="0" marB="0" marR="91425" marL="91425"/>
                </a:tc>
                <a:tc>
                  <a:txBody>
                    <a:bodyPr/>
                    <a:lstStyle/>
                    <a:p>
                      <a:pPr indent="0" lvl="0" marL="0" rtl="0" algn="l">
                        <a:lnSpc>
                          <a:spcPct val="100000"/>
                        </a:lnSpc>
                        <a:spcBef>
                          <a:spcPts val="1200"/>
                        </a:spcBef>
                        <a:spcAft>
                          <a:spcPts val="1200"/>
                        </a:spcAft>
                        <a:buNone/>
                      </a:pPr>
                      <a:r>
                        <a:rPr b="1" lang="zh-CN">
                          <a:solidFill>
                            <a:srgbClr val="FF9900"/>
                          </a:solidFill>
                          <a:latin typeface="Avenir"/>
                          <a:ea typeface="Avenir"/>
                          <a:cs typeface="Avenir"/>
                          <a:sym typeface="Avenir"/>
                        </a:rPr>
                        <a:t>mstatus</a:t>
                      </a:r>
                      <a:endParaRPr b="1">
                        <a:solidFill>
                          <a:srgbClr val="FF9900"/>
                        </a:solidFill>
                        <a:latin typeface="Avenir"/>
                        <a:ea typeface="Avenir"/>
                        <a:cs typeface="Avenir"/>
                        <a:sym typeface="Avenir"/>
                      </a:endParaRPr>
                    </a:p>
                  </a:txBody>
                  <a:tcPr marT="0" marB="0" marR="91425" marL="91425"/>
                </a:tc>
                <a:tc>
                  <a:txBody>
                    <a:bodyPr/>
                    <a:lstStyle/>
                    <a:p>
                      <a:pPr indent="0" lvl="0" marL="0" rtl="0" algn="l">
                        <a:lnSpc>
                          <a:spcPct val="100000"/>
                        </a:lnSpc>
                        <a:spcBef>
                          <a:spcPts val="1200"/>
                        </a:spcBef>
                        <a:spcAft>
                          <a:spcPts val="1200"/>
                        </a:spcAft>
                        <a:buNone/>
                      </a:pPr>
                      <a:r>
                        <a:rPr lang="zh-CN" sz="1300">
                          <a:latin typeface="Avenir"/>
                          <a:ea typeface="Avenir"/>
                          <a:cs typeface="Avenir"/>
                          <a:sym typeface="Avenir"/>
                        </a:rPr>
                        <a:t>Machine Status Register</a:t>
                      </a:r>
                      <a:endParaRPr b="1" sz="1300">
                        <a:latin typeface="Avenir"/>
                        <a:ea typeface="Avenir"/>
                        <a:cs typeface="Avenir"/>
                        <a:sym typeface="Avenir"/>
                      </a:endParaRPr>
                    </a:p>
                  </a:txBody>
                  <a:tcPr marT="0" marB="0" marR="91425" marL="91425"/>
                </a:tc>
                <a:tc>
                  <a:txBody>
                    <a:bodyPr/>
                    <a:lstStyle/>
                    <a:p>
                      <a:pPr indent="0" lvl="0" marL="0" rtl="0" algn="l">
                        <a:lnSpc>
                          <a:spcPct val="100000"/>
                        </a:lnSpc>
                        <a:spcBef>
                          <a:spcPts val="1200"/>
                        </a:spcBef>
                        <a:spcAft>
                          <a:spcPts val="1200"/>
                        </a:spcAft>
                        <a:buNone/>
                      </a:pPr>
                      <a:r>
                        <a:rPr lang="zh-CN" sz="1000">
                          <a:latin typeface="Avenir"/>
                          <a:ea typeface="Avenir"/>
                          <a:cs typeface="Avenir"/>
                          <a:sym typeface="Avenir"/>
                        </a:rPr>
                        <a:t>处理器状态，mstatus的MIE域和MPIE域用于反映全局中断使能</a:t>
                      </a:r>
                      <a:endParaRPr b="1" sz="1000">
                        <a:latin typeface="Avenir"/>
                        <a:ea typeface="Avenir"/>
                        <a:cs typeface="Avenir"/>
                        <a:sym typeface="Avenir"/>
                      </a:endParaRPr>
                    </a:p>
                  </a:txBody>
                  <a:tcPr marT="0" marB="0" marR="91425" marL="91425"/>
                </a:tc>
              </a:tr>
              <a:tr h="239825">
                <a:tc>
                  <a:txBody>
                    <a:bodyPr/>
                    <a:lstStyle/>
                    <a:p>
                      <a:pPr indent="0" lvl="0" marL="0" rtl="0" algn="l">
                        <a:lnSpc>
                          <a:spcPct val="100000"/>
                        </a:lnSpc>
                        <a:spcBef>
                          <a:spcPts val="1200"/>
                        </a:spcBef>
                        <a:spcAft>
                          <a:spcPts val="1200"/>
                        </a:spcAft>
                        <a:buNone/>
                      </a:pPr>
                      <a:r>
                        <a:rPr lang="zh-CN" sz="1300">
                          <a:latin typeface="Avenir"/>
                          <a:ea typeface="Avenir"/>
                          <a:cs typeface="Avenir"/>
                          <a:sym typeface="Avenir"/>
                        </a:rPr>
                        <a:t>0x304</a:t>
                      </a:r>
                      <a:endParaRPr b="1" sz="1300">
                        <a:latin typeface="Avenir"/>
                        <a:ea typeface="Avenir"/>
                        <a:cs typeface="Avenir"/>
                        <a:sym typeface="Avenir"/>
                      </a:endParaRPr>
                    </a:p>
                  </a:txBody>
                  <a:tcPr marT="0" marB="0" marR="91425" marL="91425"/>
                </a:tc>
                <a:tc>
                  <a:txBody>
                    <a:bodyPr/>
                    <a:lstStyle/>
                    <a:p>
                      <a:pPr indent="0" lvl="0" marL="0" rtl="0" algn="l">
                        <a:lnSpc>
                          <a:spcPct val="100000"/>
                        </a:lnSpc>
                        <a:spcBef>
                          <a:spcPts val="1200"/>
                        </a:spcBef>
                        <a:spcAft>
                          <a:spcPts val="1200"/>
                        </a:spcAft>
                        <a:buNone/>
                      </a:pPr>
                      <a:r>
                        <a:rPr b="1" lang="zh-CN">
                          <a:solidFill>
                            <a:srgbClr val="FF9900"/>
                          </a:solidFill>
                          <a:latin typeface="Avenir"/>
                          <a:ea typeface="Avenir"/>
                          <a:cs typeface="Avenir"/>
                          <a:sym typeface="Avenir"/>
                        </a:rPr>
                        <a:t>mie</a:t>
                      </a:r>
                      <a:endParaRPr b="1">
                        <a:solidFill>
                          <a:srgbClr val="FF9900"/>
                        </a:solidFill>
                        <a:latin typeface="Avenir"/>
                        <a:ea typeface="Avenir"/>
                        <a:cs typeface="Avenir"/>
                        <a:sym typeface="Avenir"/>
                      </a:endParaRPr>
                    </a:p>
                  </a:txBody>
                  <a:tcPr marT="0" marB="0" marR="91425" marL="91425"/>
                </a:tc>
                <a:tc>
                  <a:txBody>
                    <a:bodyPr/>
                    <a:lstStyle/>
                    <a:p>
                      <a:pPr indent="0" lvl="0" marL="0" rtl="0" algn="l">
                        <a:lnSpc>
                          <a:spcPct val="100000"/>
                        </a:lnSpc>
                        <a:spcBef>
                          <a:spcPts val="1200"/>
                        </a:spcBef>
                        <a:spcAft>
                          <a:spcPts val="1200"/>
                        </a:spcAft>
                        <a:buNone/>
                      </a:pPr>
                      <a:r>
                        <a:rPr lang="zh-CN" sz="1300">
                          <a:latin typeface="Avenir"/>
                          <a:ea typeface="Avenir"/>
                          <a:cs typeface="Avenir"/>
                          <a:sym typeface="Avenir"/>
                        </a:rPr>
                        <a:t>Machine Interrupt Enable Registers</a:t>
                      </a:r>
                      <a:endParaRPr b="1" sz="1300">
                        <a:latin typeface="Avenir"/>
                        <a:ea typeface="Avenir"/>
                        <a:cs typeface="Avenir"/>
                        <a:sym typeface="Avenir"/>
                      </a:endParaRPr>
                    </a:p>
                  </a:txBody>
                  <a:tcPr marT="0" marB="0" marR="91425" marL="91425"/>
                </a:tc>
                <a:tc>
                  <a:txBody>
                    <a:bodyPr/>
                    <a:lstStyle/>
                    <a:p>
                      <a:pPr indent="0" lvl="0" marL="0" rtl="0" algn="l">
                        <a:lnSpc>
                          <a:spcPct val="100000"/>
                        </a:lnSpc>
                        <a:spcBef>
                          <a:spcPts val="1200"/>
                        </a:spcBef>
                        <a:spcAft>
                          <a:spcPts val="1200"/>
                        </a:spcAft>
                        <a:buNone/>
                      </a:pPr>
                      <a:r>
                        <a:rPr lang="zh-CN" sz="1000">
                          <a:latin typeface="Avenir"/>
                          <a:ea typeface="Avenir"/>
                          <a:cs typeface="Avenir"/>
                          <a:sym typeface="Avenir"/>
                        </a:rPr>
                        <a:t>用于控制不同类型中断的局部中断使能</a:t>
                      </a:r>
                      <a:endParaRPr b="1" sz="1000">
                        <a:latin typeface="Avenir"/>
                        <a:ea typeface="Avenir"/>
                        <a:cs typeface="Avenir"/>
                        <a:sym typeface="Avenir"/>
                      </a:endParaRPr>
                    </a:p>
                  </a:txBody>
                  <a:tcPr marT="0" marB="0" marR="91425" marL="91425"/>
                </a:tc>
              </a:tr>
              <a:tr h="296775">
                <a:tc>
                  <a:txBody>
                    <a:bodyPr/>
                    <a:lstStyle/>
                    <a:p>
                      <a:pPr indent="0" lvl="0" marL="0" rtl="0" algn="l">
                        <a:lnSpc>
                          <a:spcPct val="100000"/>
                        </a:lnSpc>
                        <a:spcBef>
                          <a:spcPts val="1200"/>
                        </a:spcBef>
                        <a:spcAft>
                          <a:spcPts val="1200"/>
                        </a:spcAft>
                        <a:buNone/>
                      </a:pPr>
                      <a:r>
                        <a:rPr lang="zh-CN" sz="1300">
                          <a:latin typeface="Avenir"/>
                          <a:ea typeface="Avenir"/>
                          <a:cs typeface="Avenir"/>
                          <a:sym typeface="Avenir"/>
                        </a:rPr>
                        <a:t>0x305</a:t>
                      </a:r>
                      <a:endParaRPr sz="1300">
                        <a:latin typeface="Avenir"/>
                        <a:ea typeface="Avenir"/>
                        <a:cs typeface="Avenir"/>
                        <a:sym typeface="Avenir"/>
                      </a:endParaRPr>
                    </a:p>
                  </a:txBody>
                  <a:tcPr marT="0" marB="0" marR="91425" marL="91425"/>
                </a:tc>
                <a:tc>
                  <a:txBody>
                    <a:bodyPr/>
                    <a:lstStyle/>
                    <a:p>
                      <a:pPr indent="0" lvl="0" marL="0" rtl="0" algn="l">
                        <a:lnSpc>
                          <a:spcPct val="100000"/>
                        </a:lnSpc>
                        <a:spcBef>
                          <a:spcPts val="1200"/>
                        </a:spcBef>
                        <a:spcAft>
                          <a:spcPts val="1200"/>
                        </a:spcAft>
                        <a:buNone/>
                      </a:pPr>
                      <a:r>
                        <a:rPr b="1" lang="zh-CN">
                          <a:solidFill>
                            <a:srgbClr val="FF9900"/>
                          </a:solidFill>
                          <a:latin typeface="Avenir"/>
                          <a:ea typeface="Avenir"/>
                          <a:cs typeface="Avenir"/>
                          <a:sym typeface="Avenir"/>
                        </a:rPr>
                        <a:t>mtvec</a:t>
                      </a:r>
                      <a:endParaRPr b="1">
                        <a:solidFill>
                          <a:srgbClr val="FF9900"/>
                        </a:solidFill>
                        <a:latin typeface="Avenir"/>
                        <a:ea typeface="Avenir"/>
                        <a:cs typeface="Avenir"/>
                        <a:sym typeface="Avenir"/>
                      </a:endParaRPr>
                    </a:p>
                  </a:txBody>
                  <a:tcPr marT="0" marB="0" marR="91425" marL="91425"/>
                </a:tc>
                <a:tc>
                  <a:txBody>
                    <a:bodyPr/>
                    <a:lstStyle/>
                    <a:p>
                      <a:pPr indent="0" lvl="0" marL="0" rtl="0" algn="l">
                        <a:lnSpc>
                          <a:spcPct val="100000"/>
                        </a:lnSpc>
                        <a:spcBef>
                          <a:spcPts val="1200"/>
                        </a:spcBef>
                        <a:spcAft>
                          <a:spcPts val="1200"/>
                        </a:spcAft>
                        <a:buNone/>
                      </a:pPr>
                      <a:r>
                        <a:rPr lang="zh-CN" sz="1300">
                          <a:latin typeface="Avenir"/>
                          <a:ea typeface="Avenir"/>
                          <a:cs typeface="Avenir"/>
                          <a:sym typeface="Avenir"/>
                        </a:rPr>
                        <a:t>Machine Trap-Vector Base-Address Register</a:t>
                      </a:r>
                      <a:endParaRPr sz="1300">
                        <a:latin typeface="Avenir"/>
                        <a:ea typeface="Avenir"/>
                        <a:cs typeface="Avenir"/>
                        <a:sym typeface="Avenir"/>
                      </a:endParaRPr>
                    </a:p>
                  </a:txBody>
                  <a:tcPr marT="0" marB="0" marR="91425" marL="91425"/>
                </a:tc>
                <a:tc>
                  <a:txBody>
                    <a:bodyPr/>
                    <a:lstStyle/>
                    <a:p>
                      <a:pPr indent="0" lvl="0" marL="0" rtl="0" algn="l">
                        <a:lnSpc>
                          <a:spcPct val="100000"/>
                        </a:lnSpc>
                        <a:spcBef>
                          <a:spcPts val="1200"/>
                        </a:spcBef>
                        <a:spcAft>
                          <a:spcPts val="1200"/>
                        </a:spcAft>
                        <a:buNone/>
                      </a:pPr>
                      <a:r>
                        <a:rPr lang="zh-CN" sz="1000">
                          <a:latin typeface="Avenir"/>
                          <a:ea typeface="Avenir"/>
                          <a:cs typeface="Avenir"/>
                          <a:sym typeface="Avenir"/>
                        </a:rPr>
                        <a:t>定义进入异常的程序PC地址</a:t>
                      </a:r>
                      <a:endParaRPr sz="1000">
                        <a:latin typeface="Avenir"/>
                        <a:ea typeface="Avenir"/>
                        <a:cs typeface="Avenir"/>
                        <a:sym typeface="Avenir"/>
                      </a:endParaRPr>
                    </a:p>
                  </a:txBody>
                  <a:tcPr marT="0" marB="0" marR="91425" marL="91425"/>
                </a:tc>
              </a:tr>
              <a:tr h="296775">
                <a:tc>
                  <a:txBody>
                    <a:bodyPr/>
                    <a:lstStyle/>
                    <a:p>
                      <a:pPr indent="0" lvl="0" marL="0" rtl="0" algn="l">
                        <a:lnSpc>
                          <a:spcPct val="100000"/>
                        </a:lnSpc>
                        <a:spcBef>
                          <a:spcPts val="1200"/>
                        </a:spcBef>
                        <a:spcAft>
                          <a:spcPts val="1200"/>
                        </a:spcAft>
                        <a:buNone/>
                      </a:pPr>
                      <a:r>
                        <a:rPr lang="zh-CN" sz="1300">
                          <a:latin typeface="Avenir"/>
                          <a:ea typeface="Avenir"/>
                          <a:cs typeface="Avenir"/>
                          <a:sym typeface="Avenir"/>
                        </a:rPr>
                        <a:t>0x341</a:t>
                      </a:r>
                      <a:endParaRPr sz="1300">
                        <a:latin typeface="Avenir"/>
                        <a:ea typeface="Avenir"/>
                        <a:cs typeface="Avenir"/>
                        <a:sym typeface="Avenir"/>
                      </a:endParaRPr>
                    </a:p>
                  </a:txBody>
                  <a:tcPr marT="0" marB="0" marR="91425" marL="91425"/>
                </a:tc>
                <a:tc>
                  <a:txBody>
                    <a:bodyPr/>
                    <a:lstStyle/>
                    <a:p>
                      <a:pPr indent="0" lvl="0" marL="0" rtl="0" algn="l">
                        <a:lnSpc>
                          <a:spcPct val="100000"/>
                        </a:lnSpc>
                        <a:spcBef>
                          <a:spcPts val="1200"/>
                        </a:spcBef>
                        <a:spcAft>
                          <a:spcPts val="1200"/>
                        </a:spcAft>
                        <a:buNone/>
                      </a:pPr>
                      <a:r>
                        <a:rPr b="1" lang="zh-CN">
                          <a:solidFill>
                            <a:srgbClr val="FF9900"/>
                          </a:solidFill>
                          <a:latin typeface="Avenir"/>
                          <a:ea typeface="Avenir"/>
                          <a:cs typeface="Avenir"/>
                          <a:sym typeface="Avenir"/>
                        </a:rPr>
                        <a:t>mepc</a:t>
                      </a:r>
                      <a:endParaRPr b="1">
                        <a:solidFill>
                          <a:srgbClr val="FF9900"/>
                        </a:solidFill>
                        <a:latin typeface="Avenir"/>
                        <a:ea typeface="Avenir"/>
                        <a:cs typeface="Avenir"/>
                        <a:sym typeface="Avenir"/>
                      </a:endParaRPr>
                    </a:p>
                  </a:txBody>
                  <a:tcPr marT="0" marB="0" marR="91425" marL="91425"/>
                </a:tc>
                <a:tc>
                  <a:txBody>
                    <a:bodyPr/>
                    <a:lstStyle/>
                    <a:p>
                      <a:pPr indent="0" lvl="0" marL="0" rtl="0" algn="l">
                        <a:lnSpc>
                          <a:spcPct val="100000"/>
                        </a:lnSpc>
                        <a:spcBef>
                          <a:spcPts val="1200"/>
                        </a:spcBef>
                        <a:spcAft>
                          <a:spcPts val="1200"/>
                        </a:spcAft>
                        <a:buNone/>
                      </a:pPr>
                      <a:r>
                        <a:rPr lang="zh-CN" sz="1300">
                          <a:latin typeface="Avenir"/>
                          <a:ea typeface="Avenir"/>
                          <a:cs typeface="Avenir"/>
                          <a:sym typeface="Avenir"/>
                        </a:rPr>
                        <a:t>Machine Exception Program Counter</a:t>
                      </a:r>
                      <a:endParaRPr sz="1300">
                        <a:latin typeface="Avenir"/>
                        <a:ea typeface="Avenir"/>
                        <a:cs typeface="Avenir"/>
                        <a:sym typeface="Avenir"/>
                      </a:endParaRPr>
                    </a:p>
                  </a:txBody>
                  <a:tcPr marT="0" marB="0" marR="91425" marL="91425"/>
                </a:tc>
                <a:tc>
                  <a:txBody>
                    <a:bodyPr/>
                    <a:lstStyle/>
                    <a:p>
                      <a:pPr indent="0" lvl="0" marL="0" rtl="0" algn="l">
                        <a:lnSpc>
                          <a:spcPct val="100000"/>
                        </a:lnSpc>
                        <a:spcBef>
                          <a:spcPts val="1200"/>
                        </a:spcBef>
                        <a:spcAft>
                          <a:spcPts val="1200"/>
                        </a:spcAft>
                        <a:buNone/>
                      </a:pPr>
                      <a:r>
                        <a:rPr lang="zh-CN" sz="1000">
                          <a:latin typeface="Avenir"/>
                          <a:ea typeface="Avenir"/>
                          <a:cs typeface="Avenir"/>
                          <a:sym typeface="Avenir"/>
                        </a:rPr>
                        <a:t>用于保存异常的返回地址</a:t>
                      </a:r>
                      <a:endParaRPr sz="1000">
                        <a:latin typeface="Avenir"/>
                        <a:ea typeface="Avenir"/>
                        <a:cs typeface="Avenir"/>
                        <a:sym typeface="Avenir"/>
                      </a:endParaRPr>
                    </a:p>
                  </a:txBody>
                  <a:tcPr marT="0" marB="0" marR="91425" marL="91425"/>
                </a:tc>
              </a:tr>
              <a:tr h="331400">
                <a:tc>
                  <a:txBody>
                    <a:bodyPr/>
                    <a:lstStyle/>
                    <a:p>
                      <a:pPr indent="0" lvl="0" marL="0" rtl="0" algn="l">
                        <a:lnSpc>
                          <a:spcPct val="100000"/>
                        </a:lnSpc>
                        <a:spcBef>
                          <a:spcPts val="1200"/>
                        </a:spcBef>
                        <a:spcAft>
                          <a:spcPts val="1200"/>
                        </a:spcAft>
                        <a:buNone/>
                      </a:pPr>
                      <a:r>
                        <a:rPr lang="zh-CN" sz="1300">
                          <a:latin typeface="Avenir"/>
                          <a:ea typeface="Avenir"/>
                          <a:cs typeface="Avenir"/>
                          <a:sym typeface="Avenir"/>
                        </a:rPr>
                        <a:t>0x342</a:t>
                      </a:r>
                      <a:endParaRPr sz="1300">
                        <a:latin typeface="Avenir"/>
                        <a:ea typeface="Avenir"/>
                        <a:cs typeface="Avenir"/>
                        <a:sym typeface="Avenir"/>
                      </a:endParaRPr>
                    </a:p>
                  </a:txBody>
                  <a:tcPr marT="0" marB="0" marR="91425" marL="91425"/>
                </a:tc>
                <a:tc>
                  <a:txBody>
                    <a:bodyPr/>
                    <a:lstStyle/>
                    <a:p>
                      <a:pPr indent="0" lvl="0" marL="0" rtl="0" algn="l">
                        <a:lnSpc>
                          <a:spcPct val="100000"/>
                        </a:lnSpc>
                        <a:spcBef>
                          <a:spcPts val="1200"/>
                        </a:spcBef>
                        <a:spcAft>
                          <a:spcPts val="1200"/>
                        </a:spcAft>
                        <a:buNone/>
                      </a:pPr>
                      <a:r>
                        <a:rPr b="1" lang="zh-CN">
                          <a:solidFill>
                            <a:srgbClr val="FF9900"/>
                          </a:solidFill>
                          <a:latin typeface="Avenir"/>
                          <a:ea typeface="Avenir"/>
                          <a:cs typeface="Avenir"/>
                          <a:sym typeface="Avenir"/>
                        </a:rPr>
                        <a:t>mcause</a:t>
                      </a:r>
                      <a:endParaRPr b="1">
                        <a:solidFill>
                          <a:srgbClr val="FF9900"/>
                        </a:solidFill>
                        <a:latin typeface="Avenir"/>
                        <a:ea typeface="Avenir"/>
                        <a:cs typeface="Avenir"/>
                        <a:sym typeface="Avenir"/>
                      </a:endParaRPr>
                    </a:p>
                  </a:txBody>
                  <a:tcPr marT="0" marB="0" marR="91425" marL="91425"/>
                </a:tc>
                <a:tc>
                  <a:txBody>
                    <a:bodyPr/>
                    <a:lstStyle/>
                    <a:p>
                      <a:pPr indent="0" lvl="0" marL="0" rtl="0" algn="l">
                        <a:lnSpc>
                          <a:spcPct val="100000"/>
                        </a:lnSpc>
                        <a:spcBef>
                          <a:spcPts val="1200"/>
                        </a:spcBef>
                        <a:spcAft>
                          <a:spcPts val="1200"/>
                        </a:spcAft>
                        <a:buNone/>
                      </a:pPr>
                      <a:r>
                        <a:rPr lang="zh-CN" sz="1300">
                          <a:latin typeface="Avenir"/>
                          <a:ea typeface="Avenir"/>
                          <a:cs typeface="Avenir"/>
                          <a:sym typeface="Avenir"/>
                        </a:rPr>
                        <a:t>Machine Cause Register</a:t>
                      </a:r>
                      <a:endParaRPr sz="1300">
                        <a:latin typeface="Avenir"/>
                        <a:ea typeface="Avenir"/>
                        <a:cs typeface="Avenir"/>
                        <a:sym typeface="Avenir"/>
                      </a:endParaRPr>
                    </a:p>
                  </a:txBody>
                  <a:tcPr marT="0" marB="0" marR="91425" marL="91425"/>
                </a:tc>
                <a:tc>
                  <a:txBody>
                    <a:bodyPr/>
                    <a:lstStyle/>
                    <a:p>
                      <a:pPr indent="0" lvl="0" marL="0" rtl="0" algn="l">
                        <a:lnSpc>
                          <a:spcPct val="100000"/>
                        </a:lnSpc>
                        <a:spcBef>
                          <a:spcPts val="1200"/>
                        </a:spcBef>
                        <a:spcAft>
                          <a:spcPts val="1200"/>
                        </a:spcAft>
                        <a:buNone/>
                      </a:pPr>
                      <a:r>
                        <a:rPr lang="zh-CN" sz="1000">
                          <a:latin typeface="Avenir"/>
                          <a:ea typeface="Avenir"/>
                          <a:cs typeface="Avenir"/>
                          <a:sym typeface="Avenir"/>
                        </a:rPr>
                        <a:t>反映进入异常的原因</a:t>
                      </a:r>
                      <a:endParaRPr sz="1000">
                        <a:latin typeface="Avenir"/>
                        <a:ea typeface="Avenir"/>
                        <a:cs typeface="Avenir"/>
                        <a:sym typeface="Avenir"/>
                      </a:endParaRPr>
                    </a:p>
                  </a:txBody>
                  <a:tcPr marT="0" marB="0" marR="91425" marL="91425"/>
                </a:tc>
              </a:tr>
              <a:tr h="331400">
                <a:tc>
                  <a:txBody>
                    <a:bodyPr/>
                    <a:lstStyle/>
                    <a:p>
                      <a:pPr indent="0" lvl="0" marL="0" rtl="0" algn="l">
                        <a:lnSpc>
                          <a:spcPct val="100000"/>
                        </a:lnSpc>
                        <a:spcBef>
                          <a:spcPts val="1200"/>
                        </a:spcBef>
                        <a:spcAft>
                          <a:spcPts val="1200"/>
                        </a:spcAft>
                        <a:buNone/>
                      </a:pPr>
                      <a:r>
                        <a:rPr lang="zh-CN" sz="1300">
                          <a:latin typeface="Avenir"/>
                          <a:ea typeface="Avenir"/>
                          <a:cs typeface="Avenir"/>
                          <a:sym typeface="Avenir"/>
                        </a:rPr>
                        <a:t>0x343</a:t>
                      </a:r>
                      <a:endParaRPr sz="1300">
                        <a:latin typeface="Avenir"/>
                        <a:ea typeface="Avenir"/>
                        <a:cs typeface="Avenir"/>
                        <a:sym typeface="Avenir"/>
                      </a:endParaRPr>
                    </a:p>
                  </a:txBody>
                  <a:tcPr marT="0" marB="0" marR="91425" marL="91425"/>
                </a:tc>
                <a:tc>
                  <a:txBody>
                    <a:bodyPr/>
                    <a:lstStyle/>
                    <a:p>
                      <a:pPr indent="0" lvl="0" marL="0" rtl="0" algn="l">
                        <a:lnSpc>
                          <a:spcPct val="100000"/>
                        </a:lnSpc>
                        <a:spcBef>
                          <a:spcPts val="1200"/>
                        </a:spcBef>
                        <a:spcAft>
                          <a:spcPts val="1200"/>
                        </a:spcAft>
                        <a:buNone/>
                      </a:pPr>
                      <a:r>
                        <a:rPr b="1" lang="zh-CN">
                          <a:solidFill>
                            <a:srgbClr val="FF9900"/>
                          </a:solidFill>
                          <a:latin typeface="Avenir"/>
                          <a:ea typeface="Avenir"/>
                          <a:cs typeface="Avenir"/>
                          <a:sym typeface="Avenir"/>
                        </a:rPr>
                        <a:t>mtval</a:t>
                      </a:r>
                      <a:endParaRPr b="1">
                        <a:solidFill>
                          <a:srgbClr val="FF9900"/>
                        </a:solidFill>
                        <a:latin typeface="Avenir"/>
                        <a:ea typeface="Avenir"/>
                        <a:cs typeface="Avenir"/>
                        <a:sym typeface="Avenir"/>
                      </a:endParaRPr>
                    </a:p>
                  </a:txBody>
                  <a:tcPr marT="0" marB="0" marR="91425" marL="91425"/>
                </a:tc>
                <a:tc>
                  <a:txBody>
                    <a:bodyPr/>
                    <a:lstStyle/>
                    <a:p>
                      <a:pPr indent="0" lvl="0" marL="0" rtl="0" algn="l">
                        <a:lnSpc>
                          <a:spcPct val="100000"/>
                        </a:lnSpc>
                        <a:spcBef>
                          <a:spcPts val="1200"/>
                        </a:spcBef>
                        <a:spcAft>
                          <a:spcPts val="1200"/>
                        </a:spcAft>
                        <a:buNone/>
                      </a:pPr>
                      <a:r>
                        <a:rPr lang="zh-CN" sz="1300">
                          <a:latin typeface="Avenir"/>
                          <a:ea typeface="Avenir"/>
                          <a:cs typeface="Avenir"/>
                          <a:sym typeface="Avenir"/>
                        </a:rPr>
                        <a:t>Machine Trap Value Register</a:t>
                      </a:r>
                      <a:endParaRPr sz="1300">
                        <a:latin typeface="Avenir"/>
                        <a:ea typeface="Avenir"/>
                        <a:cs typeface="Avenir"/>
                        <a:sym typeface="Avenir"/>
                      </a:endParaRPr>
                    </a:p>
                  </a:txBody>
                  <a:tcPr marT="0" marB="0" marR="91425" marL="91425"/>
                </a:tc>
                <a:tc>
                  <a:txBody>
                    <a:bodyPr/>
                    <a:lstStyle/>
                    <a:p>
                      <a:pPr indent="0" lvl="0" marL="0" rtl="0" algn="l">
                        <a:lnSpc>
                          <a:spcPct val="100000"/>
                        </a:lnSpc>
                        <a:spcBef>
                          <a:spcPts val="1200"/>
                        </a:spcBef>
                        <a:spcAft>
                          <a:spcPts val="1200"/>
                        </a:spcAft>
                        <a:buNone/>
                      </a:pPr>
                      <a:r>
                        <a:rPr lang="zh-CN" sz="1000">
                          <a:latin typeface="Avenir"/>
                          <a:ea typeface="Avenir"/>
                          <a:cs typeface="Avenir"/>
                          <a:sym typeface="Avenir"/>
                        </a:rPr>
                        <a:t>反映进入异常的信息</a:t>
                      </a:r>
                      <a:endParaRPr sz="1000">
                        <a:latin typeface="Avenir"/>
                        <a:ea typeface="Avenir"/>
                        <a:cs typeface="Avenir"/>
                        <a:sym typeface="Avenir"/>
                      </a:endParaRPr>
                    </a:p>
                  </a:txBody>
                  <a:tcPr marT="0" marB="0" marR="91425" marL="91425"/>
                </a:tc>
              </a:tr>
              <a:tr h="100000">
                <a:tc>
                  <a:txBody>
                    <a:bodyPr/>
                    <a:lstStyle/>
                    <a:p>
                      <a:pPr indent="0" lvl="0" marL="0" rtl="0" algn="l">
                        <a:lnSpc>
                          <a:spcPct val="100000"/>
                        </a:lnSpc>
                        <a:spcBef>
                          <a:spcPts val="1200"/>
                        </a:spcBef>
                        <a:spcAft>
                          <a:spcPts val="1200"/>
                        </a:spcAft>
                        <a:buNone/>
                      </a:pPr>
                      <a:r>
                        <a:rPr lang="zh-CN" sz="1300">
                          <a:latin typeface="Avenir"/>
                          <a:ea typeface="Avenir"/>
                          <a:cs typeface="Avenir"/>
                          <a:sym typeface="Avenir"/>
                        </a:rPr>
                        <a:t>0x344</a:t>
                      </a:r>
                      <a:endParaRPr sz="1300">
                        <a:latin typeface="Avenir"/>
                        <a:ea typeface="Avenir"/>
                        <a:cs typeface="Avenir"/>
                        <a:sym typeface="Avenir"/>
                      </a:endParaRPr>
                    </a:p>
                  </a:txBody>
                  <a:tcPr marT="0" marB="0" marR="91425" marL="91425"/>
                </a:tc>
                <a:tc>
                  <a:txBody>
                    <a:bodyPr/>
                    <a:lstStyle/>
                    <a:p>
                      <a:pPr indent="0" lvl="0" marL="0" rtl="0" algn="l">
                        <a:lnSpc>
                          <a:spcPct val="100000"/>
                        </a:lnSpc>
                        <a:spcBef>
                          <a:spcPts val="1200"/>
                        </a:spcBef>
                        <a:spcAft>
                          <a:spcPts val="1200"/>
                        </a:spcAft>
                        <a:buNone/>
                      </a:pPr>
                      <a:r>
                        <a:rPr b="1" lang="zh-CN">
                          <a:solidFill>
                            <a:srgbClr val="FF9900"/>
                          </a:solidFill>
                          <a:latin typeface="Avenir"/>
                          <a:ea typeface="Avenir"/>
                          <a:cs typeface="Avenir"/>
                          <a:sym typeface="Avenir"/>
                        </a:rPr>
                        <a:t>mip</a:t>
                      </a:r>
                      <a:endParaRPr b="1">
                        <a:solidFill>
                          <a:srgbClr val="FF9900"/>
                        </a:solidFill>
                        <a:latin typeface="Avenir"/>
                        <a:ea typeface="Avenir"/>
                        <a:cs typeface="Avenir"/>
                        <a:sym typeface="Avenir"/>
                      </a:endParaRPr>
                    </a:p>
                  </a:txBody>
                  <a:tcPr marT="0" marB="0" marR="91425" marL="91425"/>
                </a:tc>
                <a:tc>
                  <a:txBody>
                    <a:bodyPr/>
                    <a:lstStyle/>
                    <a:p>
                      <a:pPr indent="0" lvl="0" marL="0" rtl="0" algn="l">
                        <a:lnSpc>
                          <a:spcPct val="100000"/>
                        </a:lnSpc>
                        <a:spcBef>
                          <a:spcPts val="1200"/>
                        </a:spcBef>
                        <a:spcAft>
                          <a:spcPts val="1200"/>
                        </a:spcAft>
                        <a:buNone/>
                      </a:pPr>
                      <a:r>
                        <a:rPr lang="zh-CN" sz="1300">
                          <a:latin typeface="Avenir"/>
                          <a:ea typeface="Avenir"/>
                          <a:cs typeface="Avenir"/>
                          <a:sym typeface="Avenir"/>
                        </a:rPr>
                        <a:t>Machine Interrupt Pending Registers</a:t>
                      </a:r>
                      <a:endParaRPr sz="1300">
                        <a:latin typeface="Avenir"/>
                        <a:ea typeface="Avenir"/>
                        <a:cs typeface="Avenir"/>
                        <a:sym typeface="Avenir"/>
                      </a:endParaRPr>
                    </a:p>
                  </a:txBody>
                  <a:tcPr marT="0" marB="0" marR="91425" marL="91425"/>
                </a:tc>
                <a:tc>
                  <a:txBody>
                    <a:bodyPr/>
                    <a:lstStyle/>
                    <a:p>
                      <a:pPr indent="0" lvl="0" marL="0" rtl="0" algn="l">
                        <a:lnSpc>
                          <a:spcPct val="100000"/>
                        </a:lnSpc>
                        <a:spcBef>
                          <a:spcPts val="1200"/>
                        </a:spcBef>
                        <a:spcAft>
                          <a:spcPts val="1200"/>
                        </a:spcAft>
                        <a:buNone/>
                      </a:pPr>
                      <a:r>
                        <a:rPr lang="zh-CN" sz="1000">
                          <a:latin typeface="Avenir"/>
                          <a:ea typeface="Avenir"/>
                          <a:cs typeface="Avenir"/>
                          <a:sym typeface="Avenir"/>
                        </a:rPr>
                        <a:t>反映不同类型中断的等待状态</a:t>
                      </a:r>
                      <a:endParaRPr sz="1000">
                        <a:latin typeface="Avenir"/>
                        <a:ea typeface="Avenir"/>
                        <a:cs typeface="Avenir"/>
                        <a:sym typeface="Avenir"/>
                      </a:endParaRPr>
                    </a:p>
                  </a:txBody>
                  <a:tcPr marT="0" marB="0"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CSR: </a:t>
            </a:r>
            <a:r>
              <a:rPr b="1" lang="zh-CN" sz="2800">
                <a:solidFill>
                  <a:srgbClr val="FF9900"/>
                </a:solidFill>
                <a:latin typeface="Avenir"/>
                <a:ea typeface="Avenir"/>
                <a:cs typeface="Avenir"/>
                <a:sym typeface="Avenir"/>
              </a:rPr>
              <a:t>mstatus </a:t>
            </a:r>
            <a:r>
              <a:rPr lang="zh-CN" sz="2000">
                <a:latin typeface="Avenir"/>
                <a:ea typeface="Avenir"/>
                <a:cs typeface="Avenir"/>
                <a:sym typeface="Avenir"/>
              </a:rPr>
              <a:t>(Machine Status）</a:t>
            </a:r>
            <a:endParaRPr sz="2000">
              <a:latin typeface="Avenir"/>
              <a:ea typeface="Avenir"/>
              <a:cs typeface="Avenir"/>
              <a:sym typeface="Avenir"/>
            </a:endParaRPr>
          </a:p>
        </p:txBody>
      </p:sp>
      <p:sp>
        <p:nvSpPr>
          <p:cNvPr id="120" name="Google Shape;120;p23"/>
          <p:cNvSpPr txBox="1"/>
          <p:nvPr/>
        </p:nvSpPr>
        <p:spPr>
          <a:xfrm>
            <a:off x="311700" y="1385300"/>
            <a:ext cx="8520600" cy="319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800">
              <a:solidFill>
                <a:srgbClr val="595959"/>
              </a:solidFill>
              <a:latin typeface="Avenir"/>
              <a:ea typeface="Avenir"/>
              <a:cs typeface="Avenir"/>
              <a:sym typeface="Avenir"/>
            </a:endParaRPr>
          </a:p>
        </p:txBody>
      </p:sp>
      <p:sp>
        <p:nvSpPr>
          <p:cNvPr id="121" name="Google Shape;121;p23"/>
          <p:cNvSpPr txBox="1"/>
          <p:nvPr/>
        </p:nvSpPr>
        <p:spPr>
          <a:xfrm>
            <a:off x="256750" y="2866900"/>
            <a:ext cx="56592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700">
                <a:latin typeface="Avenir"/>
                <a:ea typeface="Avenir"/>
                <a:cs typeface="Avenir"/>
                <a:sym typeface="Avenir"/>
              </a:rPr>
              <a:t>mstatus.</a:t>
            </a:r>
            <a:r>
              <a:rPr i="1" lang="zh-CN" sz="1700">
                <a:latin typeface="Times New Roman"/>
                <a:ea typeface="Times New Roman"/>
                <a:cs typeface="Times New Roman"/>
                <a:sym typeface="Times New Roman"/>
              </a:rPr>
              <a:t>x</a:t>
            </a:r>
            <a:r>
              <a:rPr lang="zh-CN" sz="1700">
                <a:latin typeface="Avenir"/>
                <a:ea typeface="Avenir"/>
                <a:cs typeface="Avenir"/>
                <a:sym typeface="Avenir"/>
              </a:rPr>
              <a:t>IE: 	Interrupt Enable in </a:t>
            </a:r>
            <a:r>
              <a:rPr i="1" lang="zh-CN" sz="1700">
                <a:solidFill>
                  <a:schemeClr val="dk1"/>
                </a:solidFill>
                <a:latin typeface="Times New Roman"/>
                <a:ea typeface="Times New Roman"/>
                <a:cs typeface="Times New Roman"/>
                <a:sym typeface="Times New Roman"/>
              </a:rPr>
              <a:t>x</a:t>
            </a:r>
            <a:r>
              <a:rPr lang="zh-CN" sz="1700">
                <a:latin typeface="Avenir"/>
                <a:ea typeface="Avenir"/>
                <a:cs typeface="Avenir"/>
                <a:sym typeface="Avenir"/>
              </a:rPr>
              <a:t> mode</a:t>
            </a:r>
            <a:endParaRPr sz="1700">
              <a:latin typeface="Avenir"/>
              <a:ea typeface="Avenir"/>
              <a:cs typeface="Avenir"/>
              <a:sym typeface="Avenir"/>
            </a:endParaRPr>
          </a:p>
          <a:p>
            <a:pPr indent="0" lvl="0" marL="0" rtl="0" algn="l">
              <a:spcBef>
                <a:spcPts val="0"/>
              </a:spcBef>
              <a:spcAft>
                <a:spcPts val="0"/>
              </a:spcAft>
              <a:buNone/>
            </a:pPr>
            <a:r>
              <a:rPr lang="zh-CN" sz="1700">
                <a:solidFill>
                  <a:schemeClr val="dk1"/>
                </a:solidFill>
                <a:latin typeface="Avenir"/>
                <a:ea typeface="Avenir"/>
                <a:cs typeface="Avenir"/>
                <a:sym typeface="Avenir"/>
              </a:rPr>
              <a:t>mstatus.</a:t>
            </a:r>
            <a:r>
              <a:rPr i="1" lang="zh-CN" sz="1700">
                <a:solidFill>
                  <a:schemeClr val="dk1"/>
                </a:solidFill>
                <a:latin typeface="Times New Roman"/>
                <a:ea typeface="Times New Roman"/>
                <a:cs typeface="Times New Roman"/>
                <a:sym typeface="Times New Roman"/>
              </a:rPr>
              <a:t>x</a:t>
            </a:r>
            <a:r>
              <a:rPr lang="zh-CN" sz="1700">
                <a:latin typeface="Avenir"/>
                <a:ea typeface="Avenir"/>
                <a:cs typeface="Avenir"/>
                <a:sym typeface="Avenir"/>
              </a:rPr>
              <a:t>PIE:  Previous Interrupt Enable in </a:t>
            </a:r>
            <a:r>
              <a:rPr i="1" lang="zh-CN" sz="1700">
                <a:solidFill>
                  <a:schemeClr val="dk1"/>
                </a:solidFill>
                <a:latin typeface="Times New Roman"/>
                <a:ea typeface="Times New Roman"/>
                <a:cs typeface="Times New Roman"/>
                <a:sym typeface="Times New Roman"/>
              </a:rPr>
              <a:t>x</a:t>
            </a:r>
            <a:r>
              <a:rPr lang="zh-CN" sz="1700">
                <a:latin typeface="Avenir"/>
                <a:ea typeface="Avenir"/>
                <a:cs typeface="Avenir"/>
                <a:sym typeface="Avenir"/>
              </a:rPr>
              <a:t> mode</a:t>
            </a:r>
            <a:endParaRPr sz="1700">
              <a:latin typeface="Avenir"/>
              <a:ea typeface="Avenir"/>
              <a:cs typeface="Avenir"/>
              <a:sym typeface="Avenir"/>
            </a:endParaRPr>
          </a:p>
          <a:p>
            <a:pPr indent="0" lvl="0" marL="0" rtl="0" algn="l">
              <a:spcBef>
                <a:spcPts val="0"/>
              </a:spcBef>
              <a:spcAft>
                <a:spcPts val="0"/>
              </a:spcAft>
              <a:buNone/>
            </a:pPr>
            <a:r>
              <a:rPr lang="zh-CN" sz="1700">
                <a:solidFill>
                  <a:schemeClr val="dk1"/>
                </a:solidFill>
                <a:latin typeface="Avenir"/>
                <a:ea typeface="Avenir"/>
                <a:cs typeface="Avenir"/>
                <a:sym typeface="Avenir"/>
              </a:rPr>
              <a:t>mstatus.</a:t>
            </a:r>
            <a:r>
              <a:rPr i="1" lang="zh-CN" sz="1700">
                <a:solidFill>
                  <a:schemeClr val="dk1"/>
                </a:solidFill>
                <a:latin typeface="Times New Roman"/>
                <a:ea typeface="Times New Roman"/>
                <a:cs typeface="Times New Roman"/>
                <a:sym typeface="Times New Roman"/>
              </a:rPr>
              <a:t>x</a:t>
            </a:r>
            <a:r>
              <a:rPr lang="zh-CN" sz="1700">
                <a:latin typeface="Avenir"/>
                <a:ea typeface="Avenir"/>
                <a:cs typeface="Avenir"/>
                <a:sym typeface="Avenir"/>
              </a:rPr>
              <a:t>PP:   Previous Priviledge mode up to </a:t>
            </a:r>
            <a:r>
              <a:rPr i="1" lang="zh-CN" sz="1700">
                <a:solidFill>
                  <a:schemeClr val="dk1"/>
                </a:solidFill>
                <a:latin typeface="Times New Roman"/>
                <a:ea typeface="Times New Roman"/>
                <a:cs typeface="Times New Roman"/>
                <a:sym typeface="Times New Roman"/>
              </a:rPr>
              <a:t>x</a:t>
            </a:r>
            <a:r>
              <a:rPr lang="zh-CN" sz="1700">
                <a:latin typeface="Avenir"/>
                <a:ea typeface="Avenir"/>
                <a:cs typeface="Avenir"/>
                <a:sym typeface="Avenir"/>
              </a:rPr>
              <a:t> mode</a:t>
            </a:r>
            <a:endParaRPr sz="1700">
              <a:latin typeface="Avenir"/>
              <a:ea typeface="Avenir"/>
              <a:cs typeface="Avenir"/>
              <a:sym typeface="Avenir"/>
            </a:endParaRPr>
          </a:p>
        </p:txBody>
      </p:sp>
      <p:pic>
        <p:nvPicPr>
          <p:cNvPr id="122" name="Google Shape;122;p23"/>
          <p:cNvPicPr preferRelativeResize="0"/>
          <p:nvPr/>
        </p:nvPicPr>
        <p:blipFill>
          <a:blip r:embed="rId3">
            <a:alphaModFix/>
          </a:blip>
          <a:stretch>
            <a:fillRect/>
          </a:stretch>
        </p:blipFill>
        <p:spPr>
          <a:xfrm>
            <a:off x="0" y="1111160"/>
            <a:ext cx="9144001" cy="1755729"/>
          </a:xfrm>
          <a:prstGeom prst="rect">
            <a:avLst/>
          </a:prstGeom>
          <a:noFill/>
          <a:ln>
            <a:noFill/>
          </a:ln>
        </p:spPr>
      </p:pic>
      <p:sp>
        <p:nvSpPr>
          <p:cNvPr id="123" name="Google Shape;123;p23"/>
          <p:cNvSpPr/>
          <p:nvPr/>
        </p:nvSpPr>
        <p:spPr>
          <a:xfrm>
            <a:off x="6456575" y="2121100"/>
            <a:ext cx="512700" cy="6294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sp>
        <p:nvSpPr>
          <p:cNvPr id="124" name="Google Shape;124;p23"/>
          <p:cNvSpPr/>
          <p:nvPr/>
        </p:nvSpPr>
        <p:spPr>
          <a:xfrm>
            <a:off x="3948675" y="2121100"/>
            <a:ext cx="623100" cy="6294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sp>
        <p:nvSpPr>
          <p:cNvPr id="125" name="Google Shape;125;p23"/>
          <p:cNvSpPr/>
          <p:nvPr/>
        </p:nvSpPr>
        <p:spPr>
          <a:xfrm>
            <a:off x="1765475" y="2121100"/>
            <a:ext cx="907200" cy="6294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sp>
        <p:nvSpPr>
          <p:cNvPr id="126" name="Google Shape;126;p23"/>
          <p:cNvSpPr/>
          <p:nvPr/>
        </p:nvSpPr>
        <p:spPr>
          <a:xfrm>
            <a:off x="7723025" y="2121100"/>
            <a:ext cx="447600" cy="629400"/>
          </a:xfrm>
          <a:prstGeom prst="roundRect">
            <a:avLst>
              <a:gd fmla="val 16667" name="adj"/>
            </a:avLst>
          </a:prstGeom>
          <a:noFill/>
          <a:ln cap="flat" cmpd="sng" w="381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127" name="Google Shape;127;p23"/>
          <p:cNvSpPr/>
          <p:nvPr/>
        </p:nvSpPr>
        <p:spPr>
          <a:xfrm>
            <a:off x="5132725" y="2121100"/>
            <a:ext cx="570000" cy="629400"/>
          </a:xfrm>
          <a:prstGeom prst="roundRect">
            <a:avLst>
              <a:gd fmla="val 16667" name="adj"/>
            </a:avLst>
          </a:prstGeom>
          <a:noFill/>
          <a:ln cap="flat" cmpd="sng" w="381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128" name="Google Shape;128;p23"/>
          <p:cNvSpPr/>
          <p:nvPr/>
        </p:nvSpPr>
        <p:spPr>
          <a:xfrm>
            <a:off x="3435975" y="2121100"/>
            <a:ext cx="480000" cy="629400"/>
          </a:xfrm>
          <a:prstGeom prst="roundRect">
            <a:avLst>
              <a:gd fmla="val 16667" name="adj"/>
            </a:avLst>
          </a:prstGeom>
          <a:noFill/>
          <a:ln cap="flat" cmpd="sng" w="381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solidFill>
                  <a:schemeClr val="dk1"/>
                </a:solidFill>
                <a:latin typeface="Avenir"/>
                <a:ea typeface="Avenir"/>
                <a:cs typeface="Avenir"/>
                <a:sym typeface="Avenir"/>
              </a:rPr>
              <a:t>CSR: </a:t>
            </a:r>
            <a:r>
              <a:rPr b="1" lang="zh-CN" sz="2800">
                <a:solidFill>
                  <a:srgbClr val="FF9900"/>
                </a:solidFill>
                <a:latin typeface="Avenir"/>
                <a:ea typeface="Avenir"/>
                <a:cs typeface="Avenir"/>
                <a:sym typeface="Avenir"/>
              </a:rPr>
              <a:t>mstatus </a:t>
            </a:r>
            <a:r>
              <a:rPr lang="zh-CN" sz="2000">
                <a:solidFill>
                  <a:schemeClr val="dk1"/>
                </a:solidFill>
                <a:latin typeface="Avenir"/>
                <a:ea typeface="Avenir"/>
                <a:cs typeface="Avenir"/>
                <a:sym typeface="Avenir"/>
              </a:rPr>
              <a:t>(Machine Status）</a:t>
            </a:r>
            <a:endParaRPr sz="2800">
              <a:latin typeface="Avenir"/>
              <a:ea typeface="Avenir"/>
              <a:cs typeface="Avenir"/>
              <a:sym typeface="Avenir"/>
            </a:endParaRPr>
          </a:p>
        </p:txBody>
      </p:sp>
      <p:sp>
        <p:nvSpPr>
          <p:cNvPr id="134" name="Google Shape;134;p24"/>
          <p:cNvSpPr txBox="1"/>
          <p:nvPr/>
        </p:nvSpPr>
        <p:spPr>
          <a:xfrm>
            <a:off x="311700" y="1385300"/>
            <a:ext cx="8520600" cy="319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800">
              <a:solidFill>
                <a:srgbClr val="595959"/>
              </a:solidFill>
              <a:latin typeface="Avenir"/>
              <a:ea typeface="Avenir"/>
              <a:cs typeface="Avenir"/>
              <a:sym typeface="Avenir"/>
            </a:endParaRPr>
          </a:p>
        </p:txBody>
      </p:sp>
      <p:sp>
        <p:nvSpPr>
          <p:cNvPr id="135" name="Google Shape;135;p24"/>
          <p:cNvSpPr txBox="1"/>
          <p:nvPr/>
        </p:nvSpPr>
        <p:spPr>
          <a:xfrm>
            <a:off x="256750" y="2866900"/>
            <a:ext cx="56592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700">
                <a:latin typeface="Avenir"/>
                <a:ea typeface="Avenir"/>
                <a:cs typeface="Avenir"/>
                <a:sym typeface="Avenir"/>
              </a:rPr>
              <a:t>mstatus.</a:t>
            </a:r>
            <a:r>
              <a:rPr i="1" lang="zh-CN" sz="1700">
                <a:latin typeface="Times New Roman"/>
                <a:ea typeface="Times New Roman"/>
                <a:cs typeface="Times New Roman"/>
                <a:sym typeface="Times New Roman"/>
              </a:rPr>
              <a:t>x</a:t>
            </a:r>
            <a:r>
              <a:rPr lang="zh-CN" sz="1700">
                <a:latin typeface="Avenir"/>
                <a:ea typeface="Avenir"/>
                <a:cs typeface="Avenir"/>
                <a:sym typeface="Avenir"/>
              </a:rPr>
              <a:t>IE: 	Interrupt Enable in </a:t>
            </a:r>
            <a:r>
              <a:rPr i="1" lang="zh-CN" sz="1700">
                <a:solidFill>
                  <a:schemeClr val="dk1"/>
                </a:solidFill>
                <a:latin typeface="Times New Roman"/>
                <a:ea typeface="Times New Roman"/>
                <a:cs typeface="Times New Roman"/>
                <a:sym typeface="Times New Roman"/>
              </a:rPr>
              <a:t>x</a:t>
            </a:r>
            <a:r>
              <a:rPr lang="zh-CN" sz="1700">
                <a:latin typeface="Avenir"/>
                <a:ea typeface="Avenir"/>
                <a:cs typeface="Avenir"/>
                <a:sym typeface="Avenir"/>
              </a:rPr>
              <a:t> mode</a:t>
            </a:r>
            <a:endParaRPr sz="1700">
              <a:latin typeface="Avenir"/>
              <a:ea typeface="Avenir"/>
              <a:cs typeface="Avenir"/>
              <a:sym typeface="Avenir"/>
            </a:endParaRPr>
          </a:p>
          <a:p>
            <a:pPr indent="0" lvl="0" marL="0" rtl="0" algn="l">
              <a:spcBef>
                <a:spcPts val="0"/>
              </a:spcBef>
              <a:spcAft>
                <a:spcPts val="0"/>
              </a:spcAft>
              <a:buNone/>
            </a:pPr>
            <a:r>
              <a:rPr lang="zh-CN" sz="1700">
                <a:solidFill>
                  <a:schemeClr val="dk1"/>
                </a:solidFill>
                <a:latin typeface="Avenir"/>
                <a:ea typeface="Avenir"/>
                <a:cs typeface="Avenir"/>
                <a:sym typeface="Avenir"/>
              </a:rPr>
              <a:t>mstatus.</a:t>
            </a:r>
            <a:r>
              <a:rPr i="1" lang="zh-CN" sz="1700">
                <a:solidFill>
                  <a:schemeClr val="dk1"/>
                </a:solidFill>
                <a:latin typeface="Times New Roman"/>
                <a:ea typeface="Times New Roman"/>
                <a:cs typeface="Times New Roman"/>
                <a:sym typeface="Times New Roman"/>
              </a:rPr>
              <a:t>x</a:t>
            </a:r>
            <a:r>
              <a:rPr lang="zh-CN" sz="1700">
                <a:latin typeface="Avenir"/>
                <a:ea typeface="Avenir"/>
                <a:cs typeface="Avenir"/>
                <a:sym typeface="Avenir"/>
              </a:rPr>
              <a:t>PIE:  Previous Interrupt Enable in </a:t>
            </a:r>
            <a:r>
              <a:rPr i="1" lang="zh-CN" sz="1700">
                <a:solidFill>
                  <a:schemeClr val="dk1"/>
                </a:solidFill>
                <a:latin typeface="Times New Roman"/>
                <a:ea typeface="Times New Roman"/>
                <a:cs typeface="Times New Roman"/>
                <a:sym typeface="Times New Roman"/>
              </a:rPr>
              <a:t>x</a:t>
            </a:r>
            <a:r>
              <a:rPr lang="zh-CN" sz="1700">
                <a:latin typeface="Avenir"/>
                <a:ea typeface="Avenir"/>
                <a:cs typeface="Avenir"/>
                <a:sym typeface="Avenir"/>
              </a:rPr>
              <a:t> mode</a:t>
            </a:r>
            <a:endParaRPr sz="1700">
              <a:latin typeface="Avenir"/>
              <a:ea typeface="Avenir"/>
              <a:cs typeface="Avenir"/>
              <a:sym typeface="Avenir"/>
            </a:endParaRPr>
          </a:p>
          <a:p>
            <a:pPr indent="0" lvl="0" marL="0" rtl="0" algn="l">
              <a:spcBef>
                <a:spcPts val="0"/>
              </a:spcBef>
              <a:spcAft>
                <a:spcPts val="0"/>
              </a:spcAft>
              <a:buNone/>
            </a:pPr>
            <a:r>
              <a:rPr lang="zh-CN" sz="1700">
                <a:solidFill>
                  <a:schemeClr val="dk1"/>
                </a:solidFill>
                <a:latin typeface="Avenir"/>
                <a:ea typeface="Avenir"/>
                <a:cs typeface="Avenir"/>
                <a:sym typeface="Avenir"/>
              </a:rPr>
              <a:t>mstatus.</a:t>
            </a:r>
            <a:r>
              <a:rPr i="1" lang="zh-CN" sz="1700">
                <a:solidFill>
                  <a:schemeClr val="dk1"/>
                </a:solidFill>
                <a:latin typeface="Times New Roman"/>
                <a:ea typeface="Times New Roman"/>
                <a:cs typeface="Times New Roman"/>
                <a:sym typeface="Times New Roman"/>
              </a:rPr>
              <a:t>x</a:t>
            </a:r>
            <a:r>
              <a:rPr lang="zh-CN" sz="1700">
                <a:latin typeface="Avenir"/>
                <a:ea typeface="Avenir"/>
                <a:cs typeface="Avenir"/>
                <a:sym typeface="Avenir"/>
              </a:rPr>
              <a:t>PP:   Previous Priviledge mode up to </a:t>
            </a:r>
            <a:r>
              <a:rPr i="1" lang="zh-CN" sz="1700">
                <a:solidFill>
                  <a:schemeClr val="dk1"/>
                </a:solidFill>
                <a:latin typeface="Times New Roman"/>
                <a:ea typeface="Times New Roman"/>
                <a:cs typeface="Times New Roman"/>
                <a:sym typeface="Times New Roman"/>
              </a:rPr>
              <a:t>x</a:t>
            </a:r>
            <a:r>
              <a:rPr lang="zh-CN" sz="1700">
                <a:latin typeface="Avenir"/>
                <a:ea typeface="Avenir"/>
                <a:cs typeface="Avenir"/>
                <a:sym typeface="Avenir"/>
              </a:rPr>
              <a:t> mode</a:t>
            </a:r>
            <a:endParaRPr sz="1700">
              <a:latin typeface="Avenir"/>
              <a:ea typeface="Avenir"/>
              <a:cs typeface="Avenir"/>
              <a:sym typeface="Avenir"/>
            </a:endParaRPr>
          </a:p>
        </p:txBody>
      </p:sp>
      <p:pic>
        <p:nvPicPr>
          <p:cNvPr id="136" name="Google Shape;136;p24"/>
          <p:cNvPicPr preferRelativeResize="0"/>
          <p:nvPr/>
        </p:nvPicPr>
        <p:blipFill>
          <a:blip r:embed="rId3">
            <a:alphaModFix/>
          </a:blip>
          <a:stretch>
            <a:fillRect/>
          </a:stretch>
        </p:blipFill>
        <p:spPr>
          <a:xfrm>
            <a:off x="0" y="1111160"/>
            <a:ext cx="9144001" cy="1755729"/>
          </a:xfrm>
          <a:prstGeom prst="rect">
            <a:avLst/>
          </a:prstGeom>
          <a:noFill/>
          <a:ln>
            <a:noFill/>
          </a:ln>
        </p:spPr>
      </p:pic>
      <p:sp>
        <p:nvSpPr>
          <p:cNvPr id="137" name="Google Shape;137;p24"/>
          <p:cNvSpPr/>
          <p:nvPr/>
        </p:nvSpPr>
        <p:spPr>
          <a:xfrm>
            <a:off x="6456575" y="2121100"/>
            <a:ext cx="512700" cy="6294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sp>
        <p:nvSpPr>
          <p:cNvPr id="138" name="Google Shape;138;p24"/>
          <p:cNvSpPr/>
          <p:nvPr/>
        </p:nvSpPr>
        <p:spPr>
          <a:xfrm>
            <a:off x="3948675" y="2121100"/>
            <a:ext cx="623100" cy="6294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sp>
        <p:nvSpPr>
          <p:cNvPr id="139" name="Google Shape;139;p24"/>
          <p:cNvSpPr/>
          <p:nvPr/>
        </p:nvSpPr>
        <p:spPr>
          <a:xfrm>
            <a:off x="1765475" y="2121100"/>
            <a:ext cx="907200" cy="6294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9900"/>
              </a:solidFill>
            </a:endParaRPr>
          </a:p>
        </p:txBody>
      </p:sp>
      <p:sp>
        <p:nvSpPr>
          <p:cNvPr id="140" name="Google Shape;140;p24"/>
          <p:cNvSpPr/>
          <p:nvPr/>
        </p:nvSpPr>
        <p:spPr>
          <a:xfrm>
            <a:off x="7723025" y="2121100"/>
            <a:ext cx="447600" cy="629400"/>
          </a:xfrm>
          <a:prstGeom prst="roundRect">
            <a:avLst>
              <a:gd fmla="val 16667" name="adj"/>
            </a:avLst>
          </a:prstGeom>
          <a:noFill/>
          <a:ln cap="flat" cmpd="sng" w="381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141" name="Google Shape;141;p24"/>
          <p:cNvSpPr/>
          <p:nvPr/>
        </p:nvSpPr>
        <p:spPr>
          <a:xfrm>
            <a:off x="5132725" y="2121100"/>
            <a:ext cx="570000" cy="629400"/>
          </a:xfrm>
          <a:prstGeom prst="roundRect">
            <a:avLst>
              <a:gd fmla="val 16667" name="adj"/>
            </a:avLst>
          </a:prstGeom>
          <a:noFill/>
          <a:ln cap="flat" cmpd="sng" w="381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142" name="Google Shape;142;p24"/>
          <p:cNvSpPr/>
          <p:nvPr/>
        </p:nvSpPr>
        <p:spPr>
          <a:xfrm>
            <a:off x="3435975" y="2121100"/>
            <a:ext cx="480000" cy="629400"/>
          </a:xfrm>
          <a:prstGeom prst="roundRect">
            <a:avLst>
              <a:gd fmla="val 16667" name="adj"/>
            </a:avLst>
          </a:prstGeom>
          <a:noFill/>
          <a:ln cap="flat" cmpd="sng" w="38100">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143" name="Google Shape;143;p24"/>
          <p:cNvSpPr txBox="1"/>
          <p:nvPr/>
        </p:nvSpPr>
        <p:spPr>
          <a:xfrm>
            <a:off x="84900" y="4013875"/>
            <a:ext cx="8974200" cy="954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CN" sz="2000">
                <a:solidFill>
                  <a:srgbClr val="333333"/>
                </a:solidFill>
                <a:highlight>
                  <a:srgbClr val="FFFFFF"/>
                </a:highlight>
              </a:rPr>
              <a:t>👉🏼</a:t>
            </a:r>
            <a:r>
              <a:rPr lang="zh-CN" sz="1700">
                <a:latin typeface="Avenir"/>
                <a:ea typeface="Avenir"/>
                <a:cs typeface="Avenir"/>
                <a:sym typeface="Avenir"/>
              </a:rPr>
              <a:t>enter trap</a:t>
            </a:r>
            <a:r>
              <a:rPr lang="zh-CN" sz="1700">
                <a:latin typeface="Avenir"/>
                <a:ea typeface="Avenir"/>
                <a:cs typeface="Avenir"/>
                <a:sym typeface="Avenir"/>
              </a:rPr>
              <a:t>：</a:t>
            </a:r>
            <a:r>
              <a:rPr b="1" lang="zh-CN" sz="1700">
                <a:solidFill>
                  <a:srgbClr val="FF0000"/>
                </a:solidFill>
                <a:latin typeface="Avenir"/>
                <a:ea typeface="Avenir"/>
                <a:cs typeface="Avenir"/>
                <a:sym typeface="Avenir"/>
              </a:rPr>
              <a:t>mstatus.MPP = priv;</a:t>
            </a:r>
            <a:r>
              <a:rPr b="1" lang="zh-CN" sz="1700">
                <a:latin typeface="Avenir"/>
                <a:ea typeface="Avenir"/>
                <a:cs typeface="Avenir"/>
                <a:sym typeface="Avenir"/>
              </a:rPr>
              <a:t> </a:t>
            </a:r>
            <a:r>
              <a:rPr b="1" lang="zh-CN" sz="1700" u="sng">
                <a:solidFill>
                  <a:srgbClr val="1155CC"/>
                </a:solidFill>
                <a:latin typeface="Avenir"/>
                <a:ea typeface="Avenir"/>
                <a:cs typeface="Avenir"/>
                <a:sym typeface="Avenir"/>
              </a:rPr>
              <a:t>mstatus.MPIE = mstatus.MIE; </a:t>
            </a:r>
            <a:r>
              <a:rPr b="1" lang="zh-CN" sz="1700" u="sng">
                <a:latin typeface="Avenir"/>
                <a:ea typeface="Avenir"/>
                <a:cs typeface="Avenir"/>
                <a:sym typeface="Avenir"/>
              </a:rPr>
              <a:t> </a:t>
            </a:r>
            <a:r>
              <a:rPr b="1" lang="zh-CN" sz="1700" u="sng">
                <a:solidFill>
                  <a:srgbClr val="38761D"/>
                </a:solidFill>
                <a:latin typeface="Avenir"/>
                <a:ea typeface="Avenir"/>
                <a:cs typeface="Avenir"/>
                <a:sym typeface="Avenir"/>
              </a:rPr>
              <a:t>mstatus.MIE = 0;</a:t>
            </a:r>
            <a:endParaRPr b="1" sz="1700" u="sng">
              <a:solidFill>
                <a:srgbClr val="38761D"/>
              </a:solidFill>
              <a:latin typeface="Avenir"/>
              <a:ea typeface="Avenir"/>
              <a:cs typeface="Avenir"/>
              <a:sym typeface="Avenir"/>
            </a:endParaRPr>
          </a:p>
          <a:p>
            <a:pPr indent="0" lvl="0" marL="0" rtl="0" algn="l">
              <a:lnSpc>
                <a:spcPct val="150000"/>
              </a:lnSpc>
              <a:spcBef>
                <a:spcPts val="0"/>
              </a:spcBef>
              <a:spcAft>
                <a:spcPts val="0"/>
              </a:spcAft>
              <a:buNone/>
            </a:pPr>
            <a:r>
              <a:rPr lang="zh-CN" sz="2000">
                <a:solidFill>
                  <a:srgbClr val="333333"/>
                </a:solidFill>
                <a:highlight>
                  <a:srgbClr val="FFFFFF"/>
                </a:highlight>
              </a:rPr>
              <a:t>👈🏼</a:t>
            </a:r>
            <a:r>
              <a:rPr lang="zh-CN" sz="1700">
                <a:latin typeface="Avenir"/>
                <a:ea typeface="Avenir"/>
                <a:cs typeface="Avenir"/>
                <a:sym typeface="Avenir"/>
              </a:rPr>
              <a:t>exit trap：</a:t>
            </a:r>
            <a:r>
              <a:rPr b="1" lang="zh-CN" sz="1700" u="sng">
                <a:solidFill>
                  <a:srgbClr val="38761D"/>
                </a:solidFill>
                <a:latin typeface="Avenir"/>
                <a:ea typeface="Avenir"/>
                <a:cs typeface="Avenir"/>
                <a:sym typeface="Avenir"/>
              </a:rPr>
              <a:t>mstatus.MIE = mstatus.MPIE;</a:t>
            </a:r>
            <a:r>
              <a:rPr b="1" lang="zh-CN" sz="1700" u="sng">
                <a:latin typeface="Avenir"/>
                <a:ea typeface="Avenir"/>
                <a:cs typeface="Avenir"/>
                <a:sym typeface="Avenir"/>
              </a:rPr>
              <a:t> </a:t>
            </a:r>
            <a:r>
              <a:rPr b="1" lang="zh-CN" sz="1700" u="sng">
                <a:solidFill>
                  <a:srgbClr val="1155CC"/>
                </a:solidFill>
                <a:latin typeface="Avenir"/>
                <a:ea typeface="Avenir"/>
                <a:cs typeface="Avenir"/>
                <a:sym typeface="Avenir"/>
              </a:rPr>
              <a:t>mstatus.MPIE = 1;</a:t>
            </a:r>
            <a:r>
              <a:rPr b="1" lang="zh-CN" sz="1700">
                <a:latin typeface="Avenir"/>
                <a:ea typeface="Avenir"/>
                <a:cs typeface="Avenir"/>
                <a:sym typeface="Avenir"/>
              </a:rPr>
              <a:t> </a:t>
            </a:r>
            <a:r>
              <a:rPr b="1" lang="zh-CN" sz="1700">
                <a:solidFill>
                  <a:srgbClr val="FF0000"/>
                </a:solidFill>
                <a:latin typeface="Avenir"/>
                <a:ea typeface="Avenir"/>
                <a:cs typeface="Avenir"/>
                <a:sym typeface="Avenir"/>
              </a:rPr>
              <a:t>priv = mstatus.MPP</a:t>
            </a:r>
            <a:endParaRPr b="1" sz="1700">
              <a:solidFill>
                <a:srgbClr val="FF0000"/>
              </a:solidFill>
              <a:latin typeface="Avenir"/>
              <a:ea typeface="Avenir"/>
              <a:cs typeface="Avenir"/>
              <a:sym typeface="Aveni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CSR: </a:t>
            </a:r>
            <a:r>
              <a:rPr b="1" lang="zh-CN" sz="2800">
                <a:solidFill>
                  <a:srgbClr val="FF9900"/>
                </a:solidFill>
                <a:latin typeface="Avenir"/>
                <a:ea typeface="Avenir"/>
                <a:cs typeface="Avenir"/>
                <a:sym typeface="Avenir"/>
              </a:rPr>
              <a:t>mtvec </a:t>
            </a:r>
            <a:r>
              <a:rPr lang="zh-CN" sz="2000">
                <a:latin typeface="Avenir"/>
                <a:ea typeface="Avenir"/>
                <a:cs typeface="Avenir"/>
                <a:sym typeface="Avenir"/>
              </a:rPr>
              <a:t>(Machine Trap-Vector Base-Address)</a:t>
            </a:r>
            <a:endParaRPr sz="2000">
              <a:latin typeface="Avenir"/>
              <a:ea typeface="Avenir"/>
              <a:cs typeface="Avenir"/>
              <a:sym typeface="Avenir"/>
            </a:endParaRPr>
          </a:p>
        </p:txBody>
      </p:sp>
      <p:sp>
        <p:nvSpPr>
          <p:cNvPr id="149" name="Google Shape;149;p25"/>
          <p:cNvSpPr txBox="1"/>
          <p:nvPr/>
        </p:nvSpPr>
        <p:spPr>
          <a:xfrm>
            <a:off x="311700" y="2571750"/>
            <a:ext cx="8520600" cy="199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CN" sz="1800">
                <a:solidFill>
                  <a:srgbClr val="FF9900"/>
                </a:solidFill>
                <a:latin typeface="Avenir"/>
                <a:ea typeface="Avenir"/>
                <a:cs typeface="Avenir"/>
                <a:sym typeface="Avenir"/>
              </a:rPr>
              <a:t>Mode = Direct: </a:t>
            </a:r>
            <a:endParaRPr b="1" sz="1800">
              <a:solidFill>
                <a:srgbClr val="FF9900"/>
              </a:solidFill>
              <a:latin typeface="Avenir"/>
              <a:ea typeface="Avenir"/>
              <a:cs typeface="Avenir"/>
              <a:sym typeface="Avenir"/>
            </a:endParaRPr>
          </a:p>
          <a:p>
            <a:pPr indent="457200" lvl="0" marL="0" rtl="0" algn="l">
              <a:lnSpc>
                <a:spcPct val="115000"/>
              </a:lnSpc>
              <a:spcBef>
                <a:spcPts val="1200"/>
              </a:spcBef>
              <a:spcAft>
                <a:spcPts val="0"/>
              </a:spcAft>
              <a:buClr>
                <a:schemeClr val="dk1"/>
              </a:buClr>
              <a:buSzPts val="1100"/>
              <a:buFont typeface="Arial"/>
              <a:buNone/>
            </a:pPr>
            <a:r>
              <a:rPr b="1" lang="zh-CN" sz="1800">
                <a:solidFill>
                  <a:srgbClr val="FF9900"/>
                </a:solidFill>
                <a:latin typeface="Avenir"/>
                <a:ea typeface="Avenir"/>
                <a:cs typeface="Avenir"/>
                <a:sym typeface="Avenir"/>
              </a:rPr>
              <a:t>PC</a:t>
            </a:r>
            <a:r>
              <a:rPr b="1" lang="zh-CN" sz="1800">
                <a:solidFill>
                  <a:srgbClr val="FF9900"/>
                </a:solidFill>
                <a:latin typeface="Avenir"/>
                <a:ea typeface="Avenir"/>
                <a:cs typeface="Avenir"/>
                <a:sym typeface="Avenir"/>
              </a:rPr>
              <a:t> ← </a:t>
            </a:r>
            <a:r>
              <a:rPr b="1" lang="zh-CN" sz="1800">
                <a:solidFill>
                  <a:srgbClr val="FF9900"/>
                </a:solidFill>
                <a:latin typeface="Avenir"/>
                <a:ea typeface="Avenir"/>
                <a:cs typeface="Avenir"/>
                <a:sym typeface="Avenir"/>
              </a:rPr>
              <a:t>BASE </a:t>
            </a:r>
            <a:endParaRPr b="1" sz="1800">
              <a:solidFill>
                <a:srgbClr val="FF9900"/>
              </a:solidFill>
              <a:latin typeface="Avenir"/>
              <a:ea typeface="Avenir"/>
              <a:cs typeface="Avenir"/>
              <a:sym typeface="Avenir"/>
            </a:endParaRPr>
          </a:p>
          <a:p>
            <a:pPr indent="0" lvl="0" marL="0" rtl="0" algn="l">
              <a:lnSpc>
                <a:spcPct val="115000"/>
              </a:lnSpc>
              <a:spcBef>
                <a:spcPts val="1200"/>
              </a:spcBef>
              <a:spcAft>
                <a:spcPts val="0"/>
              </a:spcAft>
              <a:buNone/>
            </a:pPr>
            <a:r>
              <a:rPr lang="zh-CN" sz="1800">
                <a:solidFill>
                  <a:srgbClr val="595959"/>
                </a:solidFill>
                <a:latin typeface="Avenir"/>
                <a:ea typeface="Avenir"/>
                <a:cs typeface="Avenir"/>
                <a:sym typeface="Avenir"/>
              </a:rPr>
              <a:t>Mode = Vectored: 	</a:t>
            </a:r>
            <a:endParaRPr sz="1800">
              <a:solidFill>
                <a:srgbClr val="595959"/>
              </a:solidFill>
              <a:latin typeface="Avenir"/>
              <a:ea typeface="Avenir"/>
              <a:cs typeface="Avenir"/>
              <a:sym typeface="Avenir"/>
            </a:endParaRPr>
          </a:p>
          <a:p>
            <a:pPr indent="457200" lvl="0" marL="0" rtl="0" algn="l">
              <a:lnSpc>
                <a:spcPct val="115000"/>
              </a:lnSpc>
              <a:spcBef>
                <a:spcPts val="1200"/>
              </a:spcBef>
              <a:spcAft>
                <a:spcPts val="0"/>
              </a:spcAft>
              <a:buNone/>
            </a:pPr>
            <a:r>
              <a:rPr lang="zh-CN" sz="1800">
                <a:solidFill>
                  <a:srgbClr val="595959"/>
                </a:solidFill>
                <a:latin typeface="Avenir"/>
                <a:ea typeface="Avenir"/>
                <a:cs typeface="Avenir"/>
                <a:sym typeface="Avenir"/>
              </a:rPr>
              <a:t>(Exception) 	PC</a:t>
            </a:r>
            <a:r>
              <a:rPr lang="zh-CN" sz="1800">
                <a:solidFill>
                  <a:srgbClr val="595959"/>
                </a:solidFill>
                <a:latin typeface="Avenir"/>
                <a:ea typeface="Avenir"/>
                <a:cs typeface="Avenir"/>
                <a:sym typeface="Avenir"/>
              </a:rPr>
              <a:t> ← </a:t>
            </a:r>
            <a:r>
              <a:rPr lang="zh-CN" sz="1800">
                <a:solidFill>
                  <a:srgbClr val="595959"/>
                </a:solidFill>
                <a:latin typeface="Avenir"/>
                <a:ea typeface="Avenir"/>
                <a:cs typeface="Avenir"/>
                <a:sym typeface="Avenir"/>
              </a:rPr>
              <a:t>BASE </a:t>
            </a:r>
            <a:endParaRPr sz="1800">
              <a:solidFill>
                <a:srgbClr val="595959"/>
              </a:solidFill>
              <a:latin typeface="Avenir"/>
              <a:ea typeface="Avenir"/>
              <a:cs typeface="Avenir"/>
              <a:sym typeface="Avenir"/>
            </a:endParaRPr>
          </a:p>
          <a:p>
            <a:pPr indent="457200" lvl="0" marL="0" rtl="0" algn="l">
              <a:lnSpc>
                <a:spcPct val="115000"/>
              </a:lnSpc>
              <a:spcBef>
                <a:spcPts val="1200"/>
              </a:spcBef>
              <a:spcAft>
                <a:spcPts val="0"/>
              </a:spcAft>
              <a:buClr>
                <a:schemeClr val="dk1"/>
              </a:buClr>
              <a:buSzPts val="1100"/>
              <a:buFont typeface="Arial"/>
              <a:buNone/>
            </a:pPr>
            <a:r>
              <a:rPr lang="zh-CN" sz="1800">
                <a:solidFill>
                  <a:srgbClr val="595959"/>
                </a:solidFill>
                <a:latin typeface="Avenir"/>
                <a:ea typeface="Avenir"/>
                <a:cs typeface="Avenir"/>
                <a:sym typeface="Avenir"/>
              </a:rPr>
              <a:t>(Interrupt) 	PC</a:t>
            </a:r>
            <a:r>
              <a:rPr lang="zh-CN" sz="1800">
                <a:solidFill>
                  <a:srgbClr val="595959"/>
                </a:solidFill>
                <a:latin typeface="Avenir"/>
                <a:ea typeface="Avenir"/>
                <a:cs typeface="Avenir"/>
                <a:sym typeface="Avenir"/>
              </a:rPr>
              <a:t> ← </a:t>
            </a:r>
            <a:r>
              <a:rPr lang="zh-CN" sz="1800">
                <a:solidFill>
                  <a:srgbClr val="595959"/>
                </a:solidFill>
                <a:latin typeface="Avenir"/>
                <a:ea typeface="Avenir"/>
                <a:cs typeface="Avenir"/>
                <a:sym typeface="Avenir"/>
              </a:rPr>
              <a:t>BASE + 4 * Cause</a:t>
            </a:r>
            <a:endParaRPr sz="1800">
              <a:solidFill>
                <a:srgbClr val="595959"/>
              </a:solidFill>
              <a:latin typeface="Avenir"/>
              <a:ea typeface="Avenir"/>
              <a:cs typeface="Avenir"/>
              <a:sym typeface="Avenir"/>
            </a:endParaRPr>
          </a:p>
          <a:p>
            <a:pPr indent="0" lvl="0" marL="0" rtl="0" algn="l">
              <a:lnSpc>
                <a:spcPct val="115000"/>
              </a:lnSpc>
              <a:spcBef>
                <a:spcPts val="1200"/>
              </a:spcBef>
              <a:spcAft>
                <a:spcPts val="1200"/>
              </a:spcAft>
              <a:buClr>
                <a:schemeClr val="dk1"/>
              </a:buClr>
              <a:buSzPts val="1100"/>
              <a:buFont typeface="Arial"/>
              <a:buNone/>
            </a:pPr>
            <a:r>
              <a:t/>
            </a:r>
            <a:endParaRPr sz="1800">
              <a:solidFill>
                <a:srgbClr val="595959"/>
              </a:solidFill>
              <a:latin typeface="Avenir"/>
              <a:ea typeface="Avenir"/>
              <a:cs typeface="Avenir"/>
              <a:sym typeface="Avenir"/>
            </a:endParaRPr>
          </a:p>
        </p:txBody>
      </p:sp>
      <p:pic>
        <p:nvPicPr>
          <p:cNvPr id="150" name="Google Shape;150;p25"/>
          <p:cNvPicPr preferRelativeResize="0"/>
          <p:nvPr/>
        </p:nvPicPr>
        <p:blipFill>
          <a:blip r:embed="rId3">
            <a:alphaModFix/>
          </a:blip>
          <a:stretch>
            <a:fillRect/>
          </a:stretch>
        </p:blipFill>
        <p:spPr>
          <a:xfrm>
            <a:off x="0" y="1283653"/>
            <a:ext cx="9144000" cy="92154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CSR: </a:t>
            </a:r>
            <a:r>
              <a:rPr b="1" lang="zh-CN" sz="2800">
                <a:solidFill>
                  <a:srgbClr val="FF9900"/>
                </a:solidFill>
                <a:latin typeface="Avenir"/>
                <a:ea typeface="Avenir"/>
                <a:cs typeface="Avenir"/>
                <a:sym typeface="Avenir"/>
              </a:rPr>
              <a:t>mcause </a:t>
            </a:r>
            <a:r>
              <a:rPr lang="zh-CN" sz="2000">
                <a:latin typeface="Avenir"/>
                <a:ea typeface="Avenir"/>
                <a:cs typeface="Avenir"/>
                <a:sym typeface="Avenir"/>
              </a:rPr>
              <a:t>(</a:t>
            </a:r>
            <a:r>
              <a:rPr lang="zh-CN" sz="2000">
                <a:latin typeface="Avenir"/>
                <a:ea typeface="Avenir"/>
                <a:cs typeface="Avenir"/>
                <a:sym typeface="Avenir"/>
              </a:rPr>
              <a:t>Machine Cause)</a:t>
            </a:r>
            <a:endParaRPr sz="2000">
              <a:latin typeface="Avenir"/>
              <a:ea typeface="Avenir"/>
              <a:cs typeface="Avenir"/>
              <a:sym typeface="Avenir"/>
            </a:endParaRPr>
          </a:p>
        </p:txBody>
      </p:sp>
      <p:sp>
        <p:nvSpPr>
          <p:cNvPr id="156" name="Google Shape;156;p26"/>
          <p:cNvSpPr txBox="1"/>
          <p:nvPr/>
        </p:nvSpPr>
        <p:spPr>
          <a:xfrm>
            <a:off x="311700" y="1385300"/>
            <a:ext cx="8520600" cy="319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800">
              <a:solidFill>
                <a:srgbClr val="595959"/>
              </a:solidFill>
              <a:latin typeface="Avenir"/>
              <a:ea typeface="Avenir"/>
              <a:cs typeface="Avenir"/>
              <a:sym typeface="Avenir"/>
            </a:endParaRPr>
          </a:p>
        </p:txBody>
      </p:sp>
      <p:pic>
        <p:nvPicPr>
          <p:cNvPr id="157" name="Google Shape;157;p26"/>
          <p:cNvPicPr preferRelativeResize="0"/>
          <p:nvPr/>
        </p:nvPicPr>
        <p:blipFill>
          <a:blip r:embed="rId3">
            <a:alphaModFix/>
          </a:blip>
          <a:stretch>
            <a:fillRect/>
          </a:stretch>
        </p:blipFill>
        <p:spPr>
          <a:xfrm>
            <a:off x="0" y="1294375"/>
            <a:ext cx="5267651" cy="654350"/>
          </a:xfrm>
          <a:prstGeom prst="rect">
            <a:avLst/>
          </a:prstGeom>
          <a:noFill/>
          <a:ln>
            <a:noFill/>
          </a:ln>
        </p:spPr>
      </p:pic>
      <p:pic>
        <p:nvPicPr>
          <p:cNvPr id="158" name="Google Shape;158;p26"/>
          <p:cNvPicPr preferRelativeResize="0"/>
          <p:nvPr/>
        </p:nvPicPr>
        <p:blipFill>
          <a:blip r:embed="rId4">
            <a:alphaModFix/>
          </a:blip>
          <a:stretch>
            <a:fillRect/>
          </a:stretch>
        </p:blipFill>
        <p:spPr>
          <a:xfrm>
            <a:off x="5848350" y="0"/>
            <a:ext cx="329565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CSR: </a:t>
            </a:r>
            <a:r>
              <a:rPr b="1" lang="zh-CN" sz="2800">
                <a:solidFill>
                  <a:srgbClr val="FF9900"/>
                </a:solidFill>
                <a:latin typeface="Avenir"/>
                <a:ea typeface="Avenir"/>
                <a:cs typeface="Avenir"/>
                <a:sym typeface="Avenir"/>
              </a:rPr>
              <a:t>m</a:t>
            </a:r>
            <a:r>
              <a:rPr b="1" lang="zh-CN" sz="2800">
                <a:solidFill>
                  <a:srgbClr val="FF9900"/>
                </a:solidFill>
                <a:latin typeface="Avenir"/>
                <a:ea typeface="Avenir"/>
                <a:cs typeface="Avenir"/>
                <a:sym typeface="Avenir"/>
              </a:rPr>
              <a:t>epc</a:t>
            </a:r>
            <a:r>
              <a:rPr b="1" lang="zh-CN" sz="2800">
                <a:latin typeface="Avenir"/>
                <a:ea typeface="Avenir"/>
                <a:cs typeface="Avenir"/>
                <a:sym typeface="Avenir"/>
              </a:rPr>
              <a:t> </a:t>
            </a:r>
            <a:r>
              <a:rPr lang="zh-CN" sz="2000">
                <a:latin typeface="Avenir"/>
                <a:ea typeface="Avenir"/>
                <a:cs typeface="Avenir"/>
                <a:sym typeface="Avenir"/>
              </a:rPr>
              <a:t>(Machine Exception Program Counter)</a:t>
            </a:r>
            <a:endParaRPr sz="2000">
              <a:solidFill>
                <a:srgbClr val="000000"/>
              </a:solidFill>
              <a:latin typeface="Avenir"/>
              <a:ea typeface="Avenir"/>
              <a:cs typeface="Avenir"/>
              <a:sym typeface="Avenir"/>
            </a:endParaRPr>
          </a:p>
        </p:txBody>
      </p:sp>
      <p:sp>
        <p:nvSpPr>
          <p:cNvPr id="164" name="Google Shape;164;p27"/>
          <p:cNvSpPr txBox="1"/>
          <p:nvPr/>
        </p:nvSpPr>
        <p:spPr>
          <a:xfrm>
            <a:off x="311700" y="1385300"/>
            <a:ext cx="8520600" cy="319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CN" sz="1800">
                <a:solidFill>
                  <a:srgbClr val="595959"/>
                </a:solidFill>
                <a:latin typeface="Avenir"/>
                <a:ea typeface="Avenir"/>
                <a:cs typeface="Avenir"/>
                <a:sym typeface="Avenir"/>
              </a:rPr>
              <a:t>Exception: 	mepc ← Current PC</a:t>
            </a:r>
            <a:endParaRPr sz="1800">
              <a:solidFill>
                <a:srgbClr val="595959"/>
              </a:solidFill>
              <a:latin typeface="Avenir"/>
              <a:ea typeface="Avenir"/>
              <a:cs typeface="Avenir"/>
              <a:sym typeface="Avenir"/>
            </a:endParaRPr>
          </a:p>
          <a:p>
            <a:pPr indent="0" lvl="0" marL="0" rtl="0" algn="l">
              <a:lnSpc>
                <a:spcPct val="115000"/>
              </a:lnSpc>
              <a:spcBef>
                <a:spcPts val="1200"/>
              </a:spcBef>
              <a:spcAft>
                <a:spcPts val="0"/>
              </a:spcAft>
              <a:buNone/>
            </a:pPr>
            <a:r>
              <a:rPr lang="zh-CN" sz="1800">
                <a:solidFill>
                  <a:srgbClr val="595959"/>
                </a:solidFill>
                <a:latin typeface="Avenir"/>
                <a:ea typeface="Avenir"/>
                <a:cs typeface="Avenir"/>
                <a:sym typeface="Avenir"/>
              </a:rPr>
              <a:t>Interrupt: 	mepc ← Next PC</a:t>
            </a:r>
            <a:endParaRPr sz="1800">
              <a:solidFill>
                <a:srgbClr val="595959"/>
              </a:solidFill>
              <a:latin typeface="Avenir"/>
              <a:ea typeface="Avenir"/>
              <a:cs typeface="Avenir"/>
              <a:sym typeface="Avenir"/>
            </a:endParaRPr>
          </a:p>
          <a:p>
            <a:pPr indent="0" lvl="0" marL="0" rtl="0" algn="l">
              <a:lnSpc>
                <a:spcPct val="115000"/>
              </a:lnSpc>
              <a:spcBef>
                <a:spcPts val="1200"/>
              </a:spcBef>
              <a:spcAft>
                <a:spcPts val="0"/>
              </a:spcAft>
              <a:buNone/>
            </a:pPr>
            <a:r>
              <a:rPr lang="zh-CN" sz="1800">
                <a:solidFill>
                  <a:srgbClr val="595959"/>
                </a:solidFill>
                <a:latin typeface="Avenir"/>
                <a:ea typeface="Avenir"/>
                <a:cs typeface="Avenir"/>
                <a:sym typeface="Avenir"/>
              </a:rPr>
              <a:t>Ret:			PC ← mepc</a:t>
            </a:r>
            <a:endParaRPr sz="1800">
              <a:solidFill>
                <a:srgbClr val="595959"/>
              </a:solidFill>
              <a:latin typeface="Avenir"/>
              <a:ea typeface="Avenir"/>
              <a:cs typeface="Avenir"/>
              <a:sym typeface="Avenir"/>
            </a:endParaRPr>
          </a:p>
          <a:p>
            <a:pPr indent="0" lvl="0" marL="0" rtl="0" algn="l">
              <a:lnSpc>
                <a:spcPct val="115000"/>
              </a:lnSpc>
              <a:spcBef>
                <a:spcPts val="1200"/>
              </a:spcBef>
              <a:spcAft>
                <a:spcPts val="0"/>
              </a:spcAft>
              <a:buNone/>
            </a:pPr>
            <a:r>
              <a:t/>
            </a:r>
            <a:endParaRPr sz="1800">
              <a:solidFill>
                <a:srgbClr val="595959"/>
              </a:solidFill>
              <a:latin typeface="Avenir"/>
              <a:ea typeface="Avenir"/>
              <a:cs typeface="Avenir"/>
              <a:sym typeface="Avenir"/>
            </a:endParaRPr>
          </a:p>
          <a:p>
            <a:pPr indent="0" lvl="0" marL="0" rtl="0" algn="l">
              <a:lnSpc>
                <a:spcPct val="115000"/>
              </a:lnSpc>
              <a:spcBef>
                <a:spcPts val="1200"/>
              </a:spcBef>
              <a:spcAft>
                <a:spcPts val="0"/>
              </a:spcAft>
              <a:buNone/>
            </a:pPr>
            <a:r>
              <a:rPr lang="zh-CN" sz="1800">
                <a:solidFill>
                  <a:srgbClr val="595959"/>
                </a:solidFill>
                <a:latin typeface="Avenir"/>
                <a:ea typeface="Avenir"/>
                <a:cs typeface="Avenir"/>
                <a:sym typeface="Avenir"/>
              </a:rPr>
              <a:t>Why Current PC ? Why Next PC</a:t>
            </a:r>
            <a:endParaRPr sz="1800">
              <a:solidFill>
                <a:srgbClr val="595959"/>
              </a:solidFill>
              <a:latin typeface="Avenir"/>
              <a:ea typeface="Avenir"/>
              <a:cs typeface="Avenir"/>
              <a:sym typeface="Avenir"/>
            </a:endParaRPr>
          </a:p>
          <a:p>
            <a:pPr indent="0" lvl="0" marL="0" rtl="0" algn="l">
              <a:lnSpc>
                <a:spcPct val="115000"/>
              </a:lnSpc>
              <a:spcBef>
                <a:spcPts val="1200"/>
              </a:spcBef>
              <a:spcAft>
                <a:spcPts val="0"/>
              </a:spcAft>
              <a:buNone/>
            </a:pPr>
            <a:r>
              <a:rPr lang="zh-CN" sz="2000">
                <a:solidFill>
                  <a:srgbClr val="333333"/>
                </a:solidFill>
                <a:highlight>
                  <a:srgbClr val="FFFFFF"/>
                </a:highlight>
              </a:rPr>
              <a:t>🤨</a:t>
            </a:r>
            <a:r>
              <a:rPr lang="zh-CN" sz="1800">
                <a:solidFill>
                  <a:srgbClr val="595959"/>
                </a:solidFill>
                <a:latin typeface="Avenir"/>
                <a:ea typeface="Avenir"/>
                <a:cs typeface="Avenir"/>
                <a:sym typeface="Avenir"/>
              </a:rPr>
              <a:t>ecall ? → software set to Next PC</a:t>
            </a:r>
            <a:endParaRPr sz="1800">
              <a:solidFill>
                <a:srgbClr val="595959"/>
              </a:solidFill>
              <a:latin typeface="Avenir"/>
              <a:ea typeface="Avenir"/>
              <a:cs typeface="Avenir"/>
              <a:sym typeface="Avenir"/>
            </a:endParaRPr>
          </a:p>
          <a:p>
            <a:pPr indent="0" lvl="0" marL="0" rtl="0" algn="l">
              <a:lnSpc>
                <a:spcPct val="115000"/>
              </a:lnSpc>
              <a:spcBef>
                <a:spcPts val="1200"/>
              </a:spcBef>
              <a:spcAft>
                <a:spcPts val="0"/>
              </a:spcAft>
              <a:buNone/>
            </a:pPr>
            <a:r>
              <a:t/>
            </a:r>
            <a:endParaRPr sz="1800">
              <a:solidFill>
                <a:srgbClr val="595959"/>
              </a:solidFill>
              <a:latin typeface="Avenir"/>
              <a:ea typeface="Avenir"/>
              <a:cs typeface="Avenir"/>
              <a:sym typeface="Avenir"/>
            </a:endParaRPr>
          </a:p>
          <a:p>
            <a:pPr indent="0" lvl="0" marL="0" rtl="0" algn="l">
              <a:lnSpc>
                <a:spcPct val="115000"/>
              </a:lnSpc>
              <a:spcBef>
                <a:spcPts val="1200"/>
              </a:spcBef>
              <a:spcAft>
                <a:spcPts val="1200"/>
              </a:spcAft>
              <a:buNone/>
            </a:pPr>
            <a:r>
              <a:t/>
            </a:r>
            <a:endParaRPr sz="1800">
              <a:solidFill>
                <a:srgbClr val="595959"/>
              </a:solidFill>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solidFill>
                  <a:schemeClr val="dk1"/>
                </a:solidFill>
                <a:latin typeface="Avenir"/>
                <a:ea typeface="Avenir"/>
                <a:cs typeface="Avenir"/>
                <a:sym typeface="Avenir"/>
              </a:rPr>
              <a:t>CSR: </a:t>
            </a:r>
            <a:r>
              <a:rPr b="1" lang="zh-CN" sz="2800">
                <a:solidFill>
                  <a:srgbClr val="FF9900"/>
                </a:solidFill>
                <a:latin typeface="Avenir"/>
                <a:ea typeface="Avenir"/>
                <a:cs typeface="Avenir"/>
                <a:sym typeface="Avenir"/>
              </a:rPr>
              <a:t>mepc</a:t>
            </a:r>
            <a:r>
              <a:rPr b="1" lang="zh-CN" sz="2800">
                <a:solidFill>
                  <a:schemeClr val="dk1"/>
                </a:solidFill>
                <a:latin typeface="Avenir"/>
                <a:ea typeface="Avenir"/>
                <a:cs typeface="Avenir"/>
                <a:sym typeface="Avenir"/>
              </a:rPr>
              <a:t> </a:t>
            </a:r>
            <a:r>
              <a:rPr lang="zh-CN" sz="2000">
                <a:solidFill>
                  <a:schemeClr val="dk1"/>
                </a:solidFill>
                <a:latin typeface="Avenir"/>
                <a:ea typeface="Avenir"/>
                <a:cs typeface="Avenir"/>
                <a:sym typeface="Avenir"/>
              </a:rPr>
              <a:t>(Machine Exception Program Counter)</a:t>
            </a:r>
            <a:endParaRPr sz="2800">
              <a:latin typeface="Avenir"/>
              <a:ea typeface="Avenir"/>
              <a:cs typeface="Avenir"/>
              <a:sym typeface="Avenir"/>
            </a:endParaRPr>
          </a:p>
        </p:txBody>
      </p:sp>
      <p:sp>
        <p:nvSpPr>
          <p:cNvPr id="170" name="Google Shape;170;p28"/>
          <p:cNvSpPr txBox="1"/>
          <p:nvPr/>
        </p:nvSpPr>
        <p:spPr>
          <a:xfrm>
            <a:off x="311700" y="1385300"/>
            <a:ext cx="8520600" cy="319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CN" sz="1800">
                <a:solidFill>
                  <a:srgbClr val="595959"/>
                </a:solidFill>
                <a:latin typeface="Avenir"/>
                <a:ea typeface="Avenir"/>
                <a:cs typeface="Avenir"/>
                <a:sym typeface="Avenir"/>
              </a:rPr>
              <a:t>Exception: 	mepc ← Current PC</a:t>
            </a:r>
            <a:endParaRPr sz="1800">
              <a:solidFill>
                <a:srgbClr val="595959"/>
              </a:solidFill>
              <a:latin typeface="Avenir"/>
              <a:ea typeface="Avenir"/>
              <a:cs typeface="Avenir"/>
              <a:sym typeface="Avenir"/>
            </a:endParaRPr>
          </a:p>
          <a:p>
            <a:pPr indent="0" lvl="0" marL="0" rtl="0" algn="l">
              <a:lnSpc>
                <a:spcPct val="115000"/>
              </a:lnSpc>
              <a:spcBef>
                <a:spcPts val="1200"/>
              </a:spcBef>
              <a:spcAft>
                <a:spcPts val="0"/>
              </a:spcAft>
              <a:buNone/>
            </a:pPr>
            <a:r>
              <a:rPr lang="zh-CN" sz="1800">
                <a:solidFill>
                  <a:srgbClr val="595959"/>
                </a:solidFill>
                <a:latin typeface="Avenir"/>
                <a:ea typeface="Avenir"/>
                <a:cs typeface="Avenir"/>
                <a:sym typeface="Avenir"/>
              </a:rPr>
              <a:t>Interrupt: 	mepc ← Next PC</a:t>
            </a:r>
            <a:endParaRPr sz="1800">
              <a:solidFill>
                <a:srgbClr val="595959"/>
              </a:solidFill>
              <a:latin typeface="Avenir"/>
              <a:ea typeface="Avenir"/>
              <a:cs typeface="Avenir"/>
              <a:sym typeface="Avenir"/>
            </a:endParaRPr>
          </a:p>
          <a:p>
            <a:pPr indent="0" lvl="0" marL="0" rtl="0" algn="l">
              <a:lnSpc>
                <a:spcPct val="115000"/>
              </a:lnSpc>
              <a:spcBef>
                <a:spcPts val="1200"/>
              </a:spcBef>
              <a:spcAft>
                <a:spcPts val="0"/>
              </a:spcAft>
              <a:buNone/>
            </a:pPr>
            <a:r>
              <a:rPr lang="zh-CN" sz="1800">
                <a:solidFill>
                  <a:srgbClr val="595959"/>
                </a:solidFill>
                <a:latin typeface="Avenir"/>
                <a:ea typeface="Avenir"/>
                <a:cs typeface="Avenir"/>
                <a:sym typeface="Avenir"/>
              </a:rPr>
              <a:t>Ret:			PC ← mepc</a:t>
            </a:r>
            <a:endParaRPr sz="1800">
              <a:solidFill>
                <a:srgbClr val="595959"/>
              </a:solidFill>
              <a:latin typeface="Avenir"/>
              <a:ea typeface="Avenir"/>
              <a:cs typeface="Avenir"/>
              <a:sym typeface="Avenir"/>
            </a:endParaRPr>
          </a:p>
          <a:p>
            <a:pPr indent="0" lvl="0" marL="0" rtl="0" algn="l">
              <a:lnSpc>
                <a:spcPct val="115000"/>
              </a:lnSpc>
              <a:spcBef>
                <a:spcPts val="1200"/>
              </a:spcBef>
              <a:spcAft>
                <a:spcPts val="0"/>
              </a:spcAft>
              <a:buNone/>
            </a:pPr>
            <a:r>
              <a:t/>
            </a:r>
            <a:endParaRPr sz="1800">
              <a:solidFill>
                <a:srgbClr val="595959"/>
              </a:solidFill>
              <a:latin typeface="Avenir"/>
              <a:ea typeface="Avenir"/>
              <a:cs typeface="Avenir"/>
              <a:sym typeface="Avenir"/>
            </a:endParaRPr>
          </a:p>
          <a:p>
            <a:pPr indent="0" lvl="0" marL="0" rtl="0" algn="l">
              <a:lnSpc>
                <a:spcPct val="115000"/>
              </a:lnSpc>
              <a:spcBef>
                <a:spcPts val="1200"/>
              </a:spcBef>
              <a:spcAft>
                <a:spcPts val="0"/>
              </a:spcAft>
              <a:buNone/>
            </a:pPr>
            <a:r>
              <a:rPr lang="zh-CN" sz="1800">
                <a:solidFill>
                  <a:srgbClr val="595959"/>
                </a:solidFill>
                <a:latin typeface="Avenir"/>
                <a:ea typeface="Avenir"/>
                <a:cs typeface="Avenir"/>
                <a:sym typeface="Avenir"/>
              </a:rPr>
              <a:t>Why Current PC ? Why Next PC</a:t>
            </a:r>
            <a:endParaRPr sz="1800">
              <a:solidFill>
                <a:srgbClr val="595959"/>
              </a:solidFill>
              <a:latin typeface="Avenir"/>
              <a:ea typeface="Avenir"/>
              <a:cs typeface="Avenir"/>
              <a:sym typeface="Avenir"/>
            </a:endParaRPr>
          </a:p>
          <a:p>
            <a:pPr indent="0" lvl="0" marL="0" rtl="0" algn="l">
              <a:lnSpc>
                <a:spcPct val="115000"/>
              </a:lnSpc>
              <a:spcBef>
                <a:spcPts val="1200"/>
              </a:spcBef>
              <a:spcAft>
                <a:spcPts val="0"/>
              </a:spcAft>
              <a:buNone/>
            </a:pPr>
            <a:r>
              <a:rPr lang="zh-CN" sz="2000">
                <a:solidFill>
                  <a:srgbClr val="333333"/>
                </a:solidFill>
                <a:highlight>
                  <a:srgbClr val="FFFFFF"/>
                </a:highlight>
              </a:rPr>
              <a:t>🤨</a:t>
            </a:r>
            <a:r>
              <a:rPr lang="zh-CN" sz="1800">
                <a:solidFill>
                  <a:srgbClr val="595959"/>
                </a:solidFill>
                <a:latin typeface="Avenir"/>
                <a:ea typeface="Avenir"/>
                <a:cs typeface="Avenir"/>
                <a:sym typeface="Avenir"/>
              </a:rPr>
              <a:t>ecall ? → software set to Next PC</a:t>
            </a:r>
            <a:endParaRPr sz="1800">
              <a:solidFill>
                <a:srgbClr val="595959"/>
              </a:solidFill>
              <a:latin typeface="Avenir"/>
              <a:ea typeface="Avenir"/>
              <a:cs typeface="Avenir"/>
              <a:sym typeface="Avenir"/>
            </a:endParaRPr>
          </a:p>
          <a:p>
            <a:pPr indent="0" lvl="0" marL="0" rtl="0" algn="l">
              <a:lnSpc>
                <a:spcPct val="115000"/>
              </a:lnSpc>
              <a:spcBef>
                <a:spcPts val="1200"/>
              </a:spcBef>
              <a:spcAft>
                <a:spcPts val="0"/>
              </a:spcAft>
              <a:buNone/>
            </a:pPr>
            <a:r>
              <a:t/>
            </a:r>
            <a:endParaRPr sz="1800">
              <a:solidFill>
                <a:srgbClr val="595959"/>
              </a:solidFill>
              <a:latin typeface="Avenir"/>
              <a:ea typeface="Avenir"/>
              <a:cs typeface="Avenir"/>
              <a:sym typeface="Avenir"/>
            </a:endParaRPr>
          </a:p>
          <a:p>
            <a:pPr indent="0" lvl="0" marL="0" rtl="0" algn="l">
              <a:lnSpc>
                <a:spcPct val="115000"/>
              </a:lnSpc>
              <a:spcBef>
                <a:spcPts val="1200"/>
              </a:spcBef>
              <a:spcAft>
                <a:spcPts val="1200"/>
              </a:spcAft>
              <a:buNone/>
            </a:pPr>
            <a:r>
              <a:t/>
            </a:r>
            <a:endParaRPr sz="1800">
              <a:solidFill>
                <a:srgbClr val="595959"/>
              </a:solidFill>
              <a:latin typeface="Avenir"/>
              <a:ea typeface="Avenir"/>
              <a:cs typeface="Avenir"/>
              <a:sym typeface="Avenir"/>
            </a:endParaRPr>
          </a:p>
        </p:txBody>
      </p:sp>
      <p:pic>
        <p:nvPicPr>
          <p:cNvPr id="171" name="Google Shape;171;p28"/>
          <p:cNvPicPr preferRelativeResize="0"/>
          <p:nvPr/>
        </p:nvPicPr>
        <p:blipFill>
          <a:blip r:embed="rId3">
            <a:alphaModFix/>
          </a:blip>
          <a:stretch>
            <a:fillRect/>
          </a:stretch>
        </p:blipFill>
        <p:spPr>
          <a:xfrm>
            <a:off x="3940375" y="2052697"/>
            <a:ext cx="5038473" cy="1699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9"/>
          <p:cNvSpPr txBox="1"/>
          <p:nvPr>
            <p:ph type="ctrTitle"/>
          </p:nvPr>
        </p:nvSpPr>
        <p:spPr>
          <a:xfrm>
            <a:off x="311708" y="10883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CN">
                <a:latin typeface="Avenir"/>
                <a:ea typeface="Avenir"/>
                <a:cs typeface="Avenir"/>
                <a:sym typeface="Avenir"/>
              </a:rPr>
              <a:t>CSR Instructions</a:t>
            </a:r>
            <a:endParaRPr>
              <a:latin typeface="Avenir"/>
              <a:ea typeface="Avenir"/>
              <a:cs typeface="Avenir"/>
              <a:sym typeface="Aveni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CSR Instructions</a:t>
            </a:r>
            <a:endParaRPr sz="2800">
              <a:solidFill>
                <a:srgbClr val="000000"/>
              </a:solidFill>
              <a:latin typeface="Avenir"/>
              <a:ea typeface="Avenir"/>
              <a:cs typeface="Avenir"/>
              <a:sym typeface="Avenir"/>
            </a:endParaRPr>
          </a:p>
        </p:txBody>
      </p:sp>
      <p:sp>
        <p:nvSpPr>
          <p:cNvPr id="182" name="Google Shape;182;p30"/>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t/>
            </a:r>
            <a:endParaRPr sz="1800">
              <a:solidFill>
                <a:srgbClr val="595959"/>
              </a:solidFill>
              <a:latin typeface="Avenir"/>
              <a:ea typeface="Avenir"/>
              <a:cs typeface="Avenir"/>
              <a:sym typeface="Avenir"/>
            </a:endParaRPr>
          </a:p>
        </p:txBody>
      </p:sp>
      <p:graphicFrame>
        <p:nvGraphicFramePr>
          <p:cNvPr id="183" name="Google Shape;183;p30"/>
          <p:cNvGraphicFramePr/>
          <p:nvPr/>
        </p:nvGraphicFramePr>
        <p:xfrm>
          <a:off x="-4762" y="1152475"/>
          <a:ext cx="3000000" cy="3000000"/>
        </p:xfrm>
        <a:graphic>
          <a:graphicData uri="http://schemas.openxmlformats.org/drawingml/2006/table">
            <a:tbl>
              <a:tblPr>
                <a:noFill/>
                <a:tableStyleId>{7EB9FC5A-E47A-4F27-87AB-7A4D52F173F8}</a:tableStyleId>
              </a:tblPr>
              <a:tblGrid>
                <a:gridCol w="3146100"/>
                <a:gridCol w="3522650"/>
                <a:gridCol w="2484775"/>
              </a:tblGrid>
              <a:tr h="668300">
                <a:tc>
                  <a:txBody>
                    <a:bodyPr/>
                    <a:lstStyle/>
                    <a:p>
                      <a:pPr indent="0" lvl="0" marL="0" rtl="0" algn="ctr">
                        <a:lnSpc>
                          <a:spcPct val="115000"/>
                        </a:lnSpc>
                        <a:spcBef>
                          <a:spcPts val="1200"/>
                        </a:spcBef>
                        <a:spcAft>
                          <a:spcPts val="1200"/>
                        </a:spcAft>
                        <a:buNone/>
                      </a:pPr>
                      <a:r>
                        <a:rPr b="1" lang="zh-CN">
                          <a:latin typeface="Avenir"/>
                          <a:ea typeface="Avenir"/>
                          <a:cs typeface="Avenir"/>
                          <a:sym typeface="Avenir"/>
                        </a:rPr>
                        <a:t>csrrw rd, csr, rs1</a:t>
                      </a:r>
                      <a:endParaRPr b="1">
                        <a:latin typeface="Avenir"/>
                        <a:ea typeface="Avenir"/>
                        <a:cs typeface="Avenir"/>
                        <a:sym typeface="Avenir"/>
                      </a:endParaRPr>
                    </a:p>
                  </a:txBody>
                  <a:tcPr marT="0" marB="0"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zh-CN" sz="1200">
                          <a:latin typeface="Avenir"/>
                          <a:ea typeface="Avenir"/>
                          <a:cs typeface="Avenir"/>
                          <a:sym typeface="Avenir"/>
                        </a:rPr>
                        <a:t>t ← CSRs[csr], CSRs[csr]</a:t>
                      </a:r>
                      <a:r>
                        <a:rPr lang="zh-CN" sz="1200">
                          <a:latin typeface="Avenir"/>
                          <a:ea typeface="Avenir"/>
                          <a:cs typeface="Avenir"/>
                          <a:sym typeface="Avenir"/>
                        </a:rPr>
                        <a:t> ← </a:t>
                      </a:r>
                      <a:r>
                        <a:rPr lang="zh-CN" sz="1200">
                          <a:latin typeface="Avenir"/>
                          <a:ea typeface="Avenir"/>
                          <a:cs typeface="Avenir"/>
                          <a:sym typeface="Avenir"/>
                        </a:rPr>
                        <a:t>x[rs1], x[rd]</a:t>
                      </a:r>
                      <a:r>
                        <a:rPr lang="zh-CN" sz="1200">
                          <a:latin typeface="Avenir"/>
                          <a:ea typeface="Avenir"/>
                          <a:cs typeface="Avenir"/>
                          <a:sym typeface="Avenir"/>
                        </a:rPr>
                        <a:t> ← </a:t>
                      </a:r>
                      <a:r>
                        <a:rPr lang="zh-CN" sz="1200">
                          <a:latin typeface="Avenir"/>
                          <a:ea typeface="Avenir"/>
                          <a:cs typeface="Avenir"/>
                          <a:sym typeface="Avenir"/>
                        </a:rPr>
                        <a:t>t</a:t>
                      </a:r>
                      <a:endParaRPr sz="1200">
                        <a:latin typeface="Avenir"/>
                        <a:ea typeface="Avenir"/>
                        <a:cs typeface="Avenir"/>
                        <a:sym typeface="Avenir"/>
                      </a:endParaRPr>
                    </a:p>
                  </a:txBody>
                  <a:tcPr marT="0" marB="0"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zh-CN" sz="1200">
                          <a:latin typeface="Avenir"/>
                          <a:ea typeface="Avenir"/>
                          <a:cs typeface="Avenir"/>
                          <a:sym typeface="Avenir"/>
                        </a:rPr>
                        <a:t>读取一个 CSRs[csr] 的值到rd，然后把rs1写入该 CSR</a:t>
                      </a:r>
                      <a:endParaRPr sz="1200">
                        <a:latin typeface="Avenir"/>
                        <a:ea typeface="Avenir"/>
                        <a:cs typeface="Avenir"/>
                        <a:sym typeface="Avenir"/>
                      </a:endParaRPr>
                    </a:p>
                  </a:txBody>
                  <a:tcPr marT="0" marB="0"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668300">
                <a:tc>
                  <a:txBody>
                    <a:bodyPr/>
                    <a:lstStyle/>
                    <a:p>
                      <a:pPr indent="0" lvl="0" marL="0" rtl="0" algn="ctr">
                        <a:lnSpc>
                          <a:spcPct val="115000"/>
                        </a:lnSpc>
                        <a:spcBef>
                          <a:spcPts val="1200"/>
                        </a:spcBef>
                        <a:spcAft>
                          <a:spcPts val="1200"/>
                        </a:spcAft>
                        <a:buNone/>
                      </a:pPr>
                      <a:r>
                        <a:rPr b="1" lang="zh-CN">
                          <a:latin typeface="Avenir"/>
                          <a:ea typeface="Avenir"/>
                          <a:cs typeface="Avenir"/>
                          <a:sym typeface="Avenir"/>
                        </a:rPr>
                        <a:t>csrrs rd, csr, rs1</a:t>
                      </a:r>
                      <a:endParaRPr b="1">
                        <a:latin typeface="Avenir"/>
                        <a:ea typeface="Avenir"/>
                        <a:cs typeface="Avenir"/>
                        <a:sym typeface="Avenir"/>
                      </a:endParaRPr>
                    </a:p>
                  </a:txBody>
                  <a:tcPr marT="0" marB="0"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zh-CN" sz="1200">
                          <a:latin typeface="Avenir"/>
                          <a:ea typeface="Avenir"/>
                          <a:cs typeface="Avenir"/>
                          <a:sym typeface="Avenir"/>
                        </a:rPr>
                        <a:t>t</a:t>
                      </a:r>
                      <a:r>
                        <a:rPr lang="zh-CN" sz="1200">
                          <a:latin typeface="Avenir"/>
                          <a:ea typeface="Avenir"/>
                          <a:cs typeface="Avenir"/>
                          <a:sym typeface="Avenir"/>
                        </a:rPr>
                        <a:t> ← </a:t>
                      </a:r>
                      <a:r>
                        <a:rPr lang="zh-CN" sz="1200">
                          <a:latin typeface="Avenir"/>
                          <a:ea typeface="Avenir"/>
                          <a:cs typeface="Avenir"/>
                          <a:sym typeface="Avenir"/>
                        </a:rPr>
                        <a:t>CSRs[csr], CSRs[csr]</a:t>
                      </a:r>
                      <a:r>
                        <a:rPr lang="zh-CN" sz="1200">
                          <a:latin typeface="Avenir"/>
                          <a:ea typeface="Avenir"/>
                          <a:cs typeface="Avenir"/>
                          <a:sym typeface="Avenir"/>
                        </a:rPr>
                        <a:t> ← </a:t>
                      </a:r>
                      <a:r>
                        <a:rPr lang="zh-CN" sz="1200">
                          <a:latin typeface="Avenir"/>
                          <a:ea typeface="Avenir"/>
                          <a:cs typeface="Avenir"/>
                          <a:sym typeface="Avenir"/>
                        </a:rPr>
                        <a:t>t|x[rs1], x[rd]</a:t>
                      </a:r>
                      <a:r>
                        <a:rPr lang="zh-CN" sz="1200">
                          <a:latin typeface="Avenir"/>
                          <a:ea typeface="Avenir"/>
                          <a:cs typeface="Avenir"/>
                          <a:sym typeface="Avenir"/>
                        </a:rPr>
                        <a:t> ← </a:t>
                      </a:r>
                      <a:r>
                        <a:rPr lang="zh-CN" sz="1200">
                          <a:latin typeface="Avenir"/>
                          <a:ea typeface="Avenir"/>
                          <a:cs typeface="Avenir"/>
                          <a:sym typeface="Avenir"/>
                        </a:rPr>
                        <a:t>t</a:t>
                      </a:r>
                      <a:endParaRPr sz="1200">
                        <a:latin typeface="Avenir"/>
                        <a:ea typeface="Avenir"/>
                        <a:cs typeface="Avenir"/>
                        <a:sym typeface="Avenir"/>
                      </a:endParaRPr>
                    </a:p>
                  </a:txBody>
                  <a:tcPr marT="0" marB="0"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zh-CN" sz="1200">
                          <a:latin typeface="Avenir"/>
                          <a:ea typeface="Avenir"/>
                          <a:cs typeface="Avenir"/>
                          <a:sym typeface="Avenir"/>
                        </a:rPr>
                        <a:t>读取一个 CSR 的值到rd，然后把该 CSR 中rs1指定的 bit 置 1</a:t>
                      </a:r>
                      <a:endParaRPr sz="1200">
                        <a:latin typeface="Avenir"/>
                        <a:ea typeface="Avenir"/>
                        <a:cs typeface="Avenir"/>
                        <a:sym typeface="Avenir"/>
                      </a:endParaRPr>
                    </a:p>
                  </a:txBody>
                  <a:tcPr marT="0" marB="0"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668300">
                <a:tc>
                  <a:txBody>
                    <a:bodyPr/>
                    <a:lstStyle/>
                    <a:p>
                      <a:pPr indent="0" lvl="0" marL="0" rtl="0" algn="ctr">
                        <a:lnSpc>
                          <a:spcPct val="115000"/>
                        </a:lnSpc>
                        <a:spcBef>
                          <a:spcPts val="1200"/>
                        </a:spcBef>
                        <a:spcAft>
                          <a:spcPts val="1200"/>
                        </a:spcAft>
                        <a:buNone/>
                      </a:pPr>
                      <a:r>
                        <a:rPr b="1" lang="zh-CN">
                          <a:latin typeface="Avenir"/>
                          <a:ea typeface="Avenir"/>
                          <a:cs typeface="Avenir"/>
                          <a:sym typeface="Avenir"/>
                        </a:rPr>
                        <a:t>csrrc rd, csr, rs1</a:t>
                      </a:r>
                      <a:endParaRPr b="1">
                        <a:latin typeface="Avenir"/>
                        <a:ea typeface="Avenir"/>
                        <a:cs typeface="Avenir"/>
                        <a:sym typeface="Avenir"/>
                      </a:endParaRPr>
                    </a:p>
                  </a:txBody>
                  <a:tcPr marT="0" marB="0"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zh-CN" sz="1200">
                          <a:latin typeface="Avenir"/>
                          <a:ea typeface="Avenir"/>
                          <a:cs typeface="Avenir"/>
                          <a:sym typeface="Avenir"/>
                        </a:rPr>
                        <a:t>t</a:t>
                      </a:r>
                      <a:r>
                        <a:rPr lang="zh-CN" sz="1200">
                          <a:latin typeface="Avenir"/>
                          <a:ea typeface="Avenir"/>
                          <a:cs typeface="Avenir"/>
                          <a:sym typeface="Avenir"/>
                        </a:rPr>
                        <a:t> ← </a:t>
                      </a:r>
                      <a:r>
                        <a:rPr lang="zh-CN" sz="1200">
                          <a:latin typeface="Avenir"/>
                          <a:ea typeface="Avenir"/>
                          <a:cs typeface="Avenir"/>
                          <a:sym typeface="Avenir"/>
                        </a:rPr>
                        <a:t>CSRs[csr], CSRs[csr]</a:t>
                      </a:r>
                      <a:r>
                        <a:rPr lang="zh-CN" sz="1200">
                          <a:latin typeface="Avenir"/>
                          <a:ea typeface="Avenir"/>
                          <a:cs typeface="Avenir"/>
                          <a:sym typeface="Avenir"/>
                        </a:rPr>
                        <a:t> ← </a:t>
                      </a:r>
                      <a:r>
                        <a:rPr lang="zh-CN" sz="1200">
                          <a:latin typeface="Avenir"/>
                          <a:ea typeface="Avenir"/>
                          <a:cs typeface="Avenir"/>
                          <a:sym typeface="Avenir"/>
                        </a:rPr>
                        <a:t>t&amp;~x[rs1], x[rd]</a:t>
                      </a:r>
                      <a:r>
                        <a:rPr lang="zh-CN" sz="1200">
                          <a:latin typeface="Avenir"/>
                          <a:ea typeface="Avenir"/>
                          <a:cs typeface="Avenir"/>
                          <a:sym typeface="Avenir"/>
                        </a:rPr>
                        <a:t> ← </a:t>
                      </a:r>
                      <a:r>
                        <a:rPr lang="zh-CN" sz="1200">
                          <a:latin typeface="Avenir"/>
                          <a:ea typeface="Avenir"/>
                          <a:cs typeface="Avenir"/>
                          <a:sym typeface="Avenir"/>
                        </a:rPr>
                        <a:t>t</a:t>
                      </a:r>
                      <a:endParaRPr sz="1200">
                        <a:latin typeface="Avenir"/>
                        <a:ea typeface="Avenir"/>
                        <a:cs typeface="Avenir"/>
                        <a:sym typeface="Avenir"/>
                      </a:endParaRPr>
                    </a:p>
                  </a:txBody>
                  <a:tcPr marT="0" marB="0"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zh-CN" sz="1200">
                          <a:latin typeface="Avenir"/>
                          <a:ea typeface="Avenir"/>
                          <a:cs typeface="Avenir"/>
                          <a:sym typeface="Avenir"/>
                        </a:rPr>
                        <a:t>读取一个 CSR 的值到rd，然后把该 CSR 中rs1指定的 bit 置 0</a:t>
                      </a:r>
                      <a:endParaRPr sz="1200">
                        <a:latin typeface="Avenir"/>
                        <a:ea typeface="Avenir"/>
                        <a:cs typeface="Avenir"/>
                        <a:sym typeface="Avenir"/>
                      </a:endParaRPr>
                    </a:p>
                  </a:txBody>
                  <a:tcPr marT="0" marB="0"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496525">
                <a:tc>
                  <a:txBody>
                    <a:bodyPr/>
                    <a:lstStyle/>
                    <a:p>
                      <a:pPr indent="0" lvl="0" marL="0" rtl="0" algn="ctr">
                        <a:lnSpc>
                          <a:spcPct val="115000"/>
                        </a:lnSpc>
                        <a:spcBef>
                          <a:spcPts val="1200"/>
                        </a:spcBef>
                        <a:spcAft>
                          <a:spcPts val="1200"/>
                        </a:spcAft>
                        <a:buNone/>
                      </a:pPr>
                      <a:r>
                        <a:rPr b="1" lang="zh-CN">
                          <a:latin typeface="Avenir"/>
                          <a:ea typeface="Avenir"/>
                          <a:cs typeface="Avenir"/>
                          <a:sym typeface="Avenir"/>
                        </a:rPr>
                        <a:t>csrrwi rd, csr, zimm[4:0]</a:t>
                      </a:r>
                      <a:endParaRPr b="1">
                        <a:latin typeface="Avenir"/>
                        <a:ea typeface="Avenir"/>
                        <a:cs typeface="Avenir"/>
                        <a:sym typeface="Avenir"/>
                      </a:endParaRPr>
                    </a:p>
                  </a:txBody>
                  <a:tcPr marT="0" marB="0"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zh-CN" sz="1200">
                          <a:latin typeface="Avenir"/>
                          <a:ea typeface="Avenir"/>
                          <a:cs typeface="Avenir"/>
                          <a:sym typeface="Avenir"/>
                        </a:rPr>
                        <a:t>x[rd]</a:t>
                      </a:r>
                      <a:r>
                        <a:rPr lang="zh-CN" sz="1200">
                          <a:latin typeface="Avenir"/>
                          <a:ea typeface="Avenir"/>
                          <a:cs typeface="Avenir"/>
                          <a:sym typeface="Avenir"/>
                        </a:rPr>
                        <a:t> ← </a:t>
                      </a:r>
                      <a:r>
                        <a:rPr lang="zh-CN" sz="1200">
                          <a:latin typeface="Avenir"/>
                          <a:ea typeface="Avenir"/>
                          <a:cs typeface="Avenir"/>
                          <a:sym typeface="Avenir"/>
                        </a:rPr>
                        <a:t>CSRs[csr], CSRs[csr]</a:t>
                      </a:r>
                      <a:r>
                        <a:rPr lang="zh-CN" sz="1200">
                          <a:latin typeface="Avenir"/>
                          <a:ea typeface="Avenir"/>
                          <a:cs typeface="Avenir"/>
                          <a:sym typeface="Avenir"/>
                        </a:rPr>
                        <a:t> ← </a:t>
                      </a:r>
                      <a:r>
                        <a:rPr lang="zh-CN" sz="1200">
                          <a:latin typeface="Avenir"/>
                          <a:ea typeface="Avenir"/>
                          <a:cs typeface="Avenir"/>
                          <a:sym typeface="Avenir"/>
                        </a:rPr>
                        <a:t>zimm</a:t>
                      </a:r>
                      <a:endParaRPr sz="1200">
                        <a:latin typeface="Avenir"/>
                        <a:ea typeface="Avenir"/>
                        <a:cs typeface="Avenir"/>
                        <a:sym typeface="Avenir"/>
                      </a:endParaRPr>
                    </a:p>
                  </a:txBody>
                  <a:tcPr marT="0" marB="0"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t/>
                      </a:r>
                      <a:endParaRPr sz="1200">
                        <a:latin typeface="Avenir"/>
                        <a:ea typeface="Avenir"/>
                        <a:cs typeface="Avenir"/>
                        <a:sym typeface="Avenir"/>
                      </a:endParaRPr>
                    </a:p>
                  </a:txBody>
                  <a:tcPr marT="0" marB="0"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333375">
                <a:tc>
                  <a:txBody>
                    <a:bodyPr/>
                    <a:lstStyle/>
                    <a:p>
                      <a:pPr indent="0" lvl="0" marL="0" rtl="0" algn="ctr">
                        <a:lnSpc>
                          <a:spcPct val="115000"/>
                        </a:lnSpc>
                        <a:spcBef>
                          <a:spcPts val="1200"/>
                        </a:spcBef>
                        <a:spcAft>
                          <a:spcPts val="1200"/>
                        </a:spcAft>
                        <a:buNone/>
                      </a:pPr>
                      <a:r>
                        <a:rPr b="1" lang="zh-CN">
                          <a:latin typeface="Avenir"/>
                          <a:ea typeface="Avenir"/>
                          <a:cs typeface="Avenir"/>
                          <a:sym typeface="Avenir"/>
                        </a:rPr>
                        <a:t>csrrsi rd, csr, zimm[4:0]</a:t>
                      </a:r>
                      <a:endParaRPr b="1">
                        <a:latin typeface="Avenir"/>
                        <a:ea typeface="Avenir"/>
                        <a:cs typeface="Avenir"/>
                        <a:sym typeface="Avenir"/>
                      </a:endParaRPr>
                    </a:p>
                  </a:txBody>
                  <a:tcPr marT="0" marB="0"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zh-CN" sz="1200">
                          <a:latin typeface="Avenir"/>
                          <a:ea typeface="Avenir"/>
                          <a:cs typeface="Avenir"/>
                          <a:sym typeface="Avenir"/>
                        </a:rPr>
                        <a:t>x[rd]</a:t>
                      </a:r>
                      <a:r>
                        <a:rPr lang="zh-CN" sz="1200">
                          <a:latin typeface="Avenir"/>
                          <a:ea typeface="Avenir"/>
                          <a:cs typeface="Avenir"/>
                          <a:sym typeface="Avenir"/>
                        </a:rPr>
                        <a:t> ← </a:t>
                      </a:r>
                      <a:r>
                        <a:rPr lang="zh-CN" sz="1200">
                          <a:latin typeface="Avenir"/>
                          <a:ea typeface="Avenir"/>
                          <a:cs typeface="Avenir"/>
                          <a:sym typeface="Avenir"/>
                        </a:rPr>
                        <a:t>CSRs[csr], CSRs[csr]</a:t>
                      </a:r>
                      <a:r>
                        <a:rPr lang="zh-CN" sz="1200">
                          <a:latin typeface="Avenir"/>
                          <a:ea typeface="Avenir"/>
                          <a:cs typeface="Avenir"/>
                          <a:sym typeface="Avenir"/>
                        </a:rPr>
                        <a:t> ← </a:t>
                      </a:r>
                      <a:r>
                        <a:rPr lang="zh-CN" sz="1200">
                          <a:latin typeface="Avenir"/>
                          <a:ea typeface="Avenir"/>
                          <a:cs typeface="Avenir"/>
                          <a:sym typeface="Avenir"/>
                        </a:rPr>
                        <a:t>t|zimm</a:t>
                      </a:r>
                      <a:endParaRPr sz="1200">
                        <a:latin typeface="Avenir"/>
                        <a:ea typeface="Avenir"/>
                        <a:cs typeface="Avenir"/>
                        <a:sym typeface="Avenir"/>
                      </a:endParaRPr>
                    </a:p>
                  </a:txBody>
                  <a:tcPr marT="0" marB="0"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t/>
                      </a:r>
                      <a:endParaRPr sz="1200">
                        <a:latin typeface="Avenir"/>
                        <a:ea typeface="Avenir"/>
                        <a:cs typeface="Avenir"/>
                        <a:sym typeface="Avenir"/>
                      </a:endParaRPr>
                    </a:p>
                  </a:txBody>
                  <a:tcPr marT="0" marB="0"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r h="496525">
                <a:tc>
                  <a:txBody>
                    <a:bodyPr/>
                    <a:lstStyle/>
                    <a:p>
                      <a:pPr indent="0" lvl="0" marL="0" rtl="0" algn="ctr">
                        <a:lnSpc>
                          <a:spcPct val="115000"/>
                        </a:lnSpc>
                        <a:spcBef>
                          <a:spcPts val="1200"/>
                        </a:spcBef>
                        <a:spcAft>
                          <a:spcPts val="1200"/>
                        </a:spcAft>
                        <a:buNone/>
                      </a:pPr>
                      <a:r>
                        <a:rPr b="1" lang="zh-CN">
                          <a:latin typeface="Avenir"/>
                          <a:ea typeface="Avenir"/>
                          <a:cs typeface="Avenir"/>
                          <a:sym typeface="Avenir"/>
                        </a:rPr>
                        <a:t>csrrci rd, csr, zimm[4:0]</a:t>
                      </a:r>
                      <a:endParaRPr b="1">
                        <a:latin typeface="Avenir"/>
                        <a:ea typeface="Avenir"/>
                        <a:cs typeface="Avenir"/>
                        <a:sym typeface="Avenir"/>
                      </a:endParaRPr>
                    </a:p>
                  </a:txBody>
                  <a:tcPr marT="0" marB="0"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zh-CN" sz="1200">
                          <a:latin typeface="Avenir"/>
                          <a:ea typeface="Avenir"/>
                          <a:cs typeface="Avenir"/>
                          <a:sym typeface="Avenir"/>
                        </a:rPr>
                        <a:t>x[rd]</a:t>
                      </a:r>
                      <a:r>
                        <a:rPr lang="zh-CN" sz="1200">
                          <a:latin typeface="Avenir"/>
                          <a:ea typeface="Avenir"/>
                          <a:cs typeface="Avenir"/>
                          <a:sym typeface="Avenir"/>
                        </a:rPr>
                        <a:t> ← </a:t>
                      </a:r>
                      <a:r>
                        <a:rPr lang="zh-CN" sz="1200">
                          <a:latin typeface="Avenir"/>
                          <a:ea typeface="Avenir"/>
                          <a:cs typeface="Avenir"/>
                          <a:sym typeface="Avenir"/>
                        </a:rPr>
                        <a:t>CSRs[csr], CSRs[csr]</a:t>
                      </a:r>
                      <a:r>
                        <a:rPr lang="zh-CN" sz="1200">
                          <a:latin typeface="Avenir"/>
                          <a:ea typeface="Avenir"/>
                          <a:cs typeface="Avenir"/>
                          <a:sym typeface="Avenir"/>
                        </a:rPr>
                        <a:t> ← </a:t>
                      </a:r>
                      <a:r>
                        <a:rPr lang="zh-CN" sz="1200">
                          <a:latin typeface="Avenir"/>
                          <a:ea typeface="Avenir"/>
                          <a:cs typeface="Avenir"/>
                          <a:sym typeface="Avenir"/>
                        </a:rPr>
                        <a:t>t&amp;~zimm</a:t>
                      </a:r>
                      <a:endParaRPr sz="1200">
                        <a:latin typeface="Avenir"/>
                        <a:ea typeface="Avenir"/>
                        <a:cs typeface="Avenir"/>
                        <a:sym typeface="Avenir"/>
                      </a:endParaRPr>
                    </a:p>
                  </a:txBody>
                  <a:tcPr marT="0" marB="0"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t/>
                      </a:r>
                      <a:endParaRPr sz="1200">
                        <a:latin typeface="Avenir"/>
                        <a:ea typeface="Avenir"/>
                        <a:cs typeface="Avenir"/>
                        <a:sym typeface="Avenir"/>
                      </a:endParaRPr>
                    </a:p>
                  </a:txBody>
                  <a:tcPr marT="0" marB="0" marR="91450" marL="9145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CSR Instructions</a:t>
            </a:r>
            <a:endParaRPr sz="2800">
              <a:solidFill>
                <a:srgbClr val="000000"/>
              </a:solidFill>
              <a:latin typeface="Avenir"/>
              <a:ea typeface="Avenir"/>
              <a:cs typeface="Avenir"/>
              <a:sym typeface="Avenir"/>
            </a:endParaRPr>
          </a:p>
        </p:txBody>
      </p:sp>
      <p:sp>
        <p:nvSpPr>
          <p:cNvPr id="189" name="Google Shape;189;p31"/>
          <p:cNvSpPr txBox="1"/>
          <p:nvPr/>
        </p:nvSpPr>
        <p:spPr>
          <a:xfrm>
            <a:off x="311700" y="1245350"/>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t/>
            </a:r>
            <a:endParaRPr sz="1800">
              <a:solidFill>
                <a:srgbClr val="595959"/>
              </a:solidFill>
              <a:latin typeface="Avenir"/>
              <a:ea typeface="Avenir"/>
              <a:cs typeface="Avenir"/>
              <a:sym typeface="Avenir"/>
            </a:endParaRPr>
          </a:p>
        </p:txBody>
      </p:sp>
      <p:pic>
        <p:nvPicPr>
          <p:cNvPr id="190" name="Google Shape;190;p31"/>
          <p:cNvPicPr preferRelativeResize="0"/>
          <p:nvPr/>
        </p:nvPicPr>
        <p:blipFill rotWithShape="1">
          <a:blip r:embed="rId3">
            <a:alphaModFix/>
          </a:blip>
          <a:srcRect b="67695" l="0" r="0" t="0"/>
          <a:stretch/>
        </p:blipFill>
        <p:spPr>
          <a:xfrm>
            <a:off x="634250" y="1446388"/>
            <a:ext cx="7273700" cy="652325"/>
          </a:xfrm>
          <a:prstGeom prst="rect">
            <a:avLst/>
          </a:prstGeom>
          <a:noFill/>
          <a:ln>
            <a:noFill/>
          </a:ln>
        </p:spPr>
      </p:pic>
      <p:pic>
        <p:nvPicPr>
          <p:cNvPr id="191" name="Google Shape;191;p31"/>
          <p:cNvPicPr preferRelativeResize="0"/>
          <p:nvPr/>
        </p:nvPicPr>
        <p:blipFill>
          <a:blip r:embed="rId4">
            <a:alphaModFix/>
          </a:blip>
          <a:stretch>
            <a:fillRect/>
          </a:stretch>
        </p:blipFill>
        <p:spPr>
          <a:xfrm>
            <a:off x="500788" y="2434500"/>
            <a:ext cx="8467725" cy="1781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solidFill>
                  <a:srgbClr val="000000"/>
                </a:solidFill>
                <a:latin typeface="Avenir"/>
                <a:ea typeface="Avenir"/>
                <a:cs typeface="Avenir"/>
                <a:sym typeface="Avenir"/>
              </a:rPr>
              <a:t>Tasks</a:t>
            </a:r>
            <a:endParaRPr sz="2800">
              <a:solidFill>
                <a:srgbClr val="000000"/>
              </a:solidFill>
              <a:latin typeface="Avenir"/>
              <a:ea typeface="Avenir"/>
              <a:cs typeface="Avenir"/>
              <a:sym typeface="Avenir"/>
            </a:endParaRPr>
          </a:p>
        </p:txBody>
      </p:sp>
      <p:sp>
        <p:nvSpPr>
          <p:cNvPr id="63" name="Google Shape;63;p14"/>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595959"/>
              </a:buClr>
              <a:buSzPts val="1800"/>
              <a:buFont typeface="Avenir"/>
              <a:buChar char="●"/>
            </a:pPr>
            <a:r>
              <a:rPr lang="zh-CN" sz="1800">
                <a:solidFill>
                  <a:srgbClr val="595959"/>
                </a:solidFill>
                <a:latin typeface="Avenir"/>
                <a:ea typeface="Avenir"/>
                <a:cs typeface="Avenir"/>
                <a:sym typeface="Avenir"/>
              </a:rPr>
              <a:t>Master the design methods of pipelined CPU supporting </a:t>
            </a:r>
            <a:r>
              <a:rPr b="1" lang="zh-CN" sz="1800">
                <a:solidFill>
                  <a:srgbClr val="FF9900"/>
                </a:solidFill>
                <a:latin typeface="Avenir"/>
                <a:ea typeface="Avenir"/>
                <a:cs typeface="Avenir"/>
                <a:sym typeface="Avenir"/>
              </a:rPr>
              <a:t>exception </a:t>
            </a:r>
            <a:r>
              <a:rPr lang="zh-CN" sz="1800">
                <a:solidFill>
                  <a:srgbClr val="595959"/>
                </a:solidFill>
                <a:latin typeface="Avenir"/>
                <a:ea typeface="Avenir"/>
                <a:cs typeface="Avenir"/>
                <a:sym typeface="Avenir"/>
              </a:rPr>
              <a:t>&amp; </a:t>
            </a:r>
            <a:r>
              <a:rPr b="1" lang="zh-CN" sz="1800">
                <a:solidFill>
                  <a:srgbClr val="FF9900"/>
                </a:solidFill>
                <a:latin typeface="Avenir"/>
                <a:ea typeface="Avenir"/>
                <a:cs typeface="Avenir"/>
                <a:sym typeface="Avenir"/>
              </a:rPr>
              <a:t>interrupt</a:t>
            </a:r>
            <a:r>
              <a:rPr lang="zh-CN" sz="1800">
                <a:solidFill>
                  <a:srgbClr val="595959"/>
                </a:solidFill>
                <a:latin typeface="Avenir"/>
                <a:ea typeface="Avenir"/>
                <a:cs typeface="Avenir"/>
                <a:sym typeface="Avenir"/>
              </a:rPr>
              <a:t>.</a:t>
            </a:r>
            <a:endParaRPr sz="1800">
              <a:solidFill>
                <a:srgbClr val="595959"/>
              </a:solidFill>
              <a:latin typeface="Avenir"/>
              <a:ea typeface="Avenir"/>
              <a:cs typeface="Avenir"/>
              <a:sym typeface="Avenir"/>
            </a:endParaRPr>
          </a:p>
          <a:p>
            <a:pPr indent="0" lvl="0" marL="0" rtl="0" algn="l">
              <a:lnSpc>
                <a:spcPct val="150000"/>
              </a:lnSpc>
              <a:spcBef>
                <a:spcPts val="1200"/>
              </a:spcBef>
              <a:spcAft>
                <a:spcPts val="1200"/>
              </a:spcAft>
              <a:buNone/>
            </a:pPr>
            <a:r>
              <a:t/>
            </a:r>
            <a:endParaRPr sz="1800">
              <a:solidFill>
                <a:srgbClr val="595959"/>
              </a:solidFill>
              <a:latin typeface="Avenir"/>
              <a:ea typeface="Avenir"/>
              <a:cs typeface="Avenir"/>
              <a:sym typeface="Aveni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type="ctrTitle"/>
          </p:nvPr>
        </p:nvSpPr>
        <p:spPr>
          <a:xfrm>
            <a:off x="311708" y="15148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CN">
                <a:latin typeface="Avenir"/>
                <a:ea typeface="Avenir"/>
                <a:cs typeface="Avenir"/>
                <a:sym typeface="Avenir"/>
              </a:rPr>
              <a:t>Machine-Mode Privileged Instructions</a:t>
            </a:r>
            <a:endParaRPr>
              <a:latin typeface="Avenir"/>
              <a:ea typeface="Avenir"/>
              <a:cs typeface="Avenir"/>
              <a:sym typeface="Aveni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Machine-Mode Privileged Instructions - ECALL</a:t>
            </a:r>
            <a:endParaRPr sz="2800">
              <a:solidFill>
                <a:srgbClr val="000000"/>
              </a:solidFill>
              <a:latin typeface="Avenir"/>
              <a:ea typeface="Avenir"/>
              <a:cs typeface="Avenir"/>
              <a:sym typeface="Avenir"/>
            </a:endParaRPr>
          </a:p>
        </p:txBody>
      </p:sp>
      <p:sp>
        <p:nvSpPr>
          <p:cNvPr id="202" name="Google Shape;202;p33"/>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t/>
            </a:r>
            <a:endParaRPr sz="1800">
              <a:solidFill>
                <a:srgbClr val="595959"/>
              </a:solidFill>
              <a:latin typeface="Avenir"/>
              <a:ea typeface="Avenir"/>
              <a:cs typeface="Avenir"/>
              <a:sym typeface="Avenir"/>
            </a:endParaRPr>
          </a:p>
        </p:txBody>
      </p:sp>
      <p:pic>
        <p:nvPicPr>
          <p:cNvPr id="203" name="Google Shape;203;p33"/>
          <p:cNvPicPr preferRelativeResize="0"/>
          <p:nvPr/>
        </p:nvPicPr>
        <p:blipFill>
          <a:blip r:embed="rId3">
            <a:alphaModFix/>
          </a:blip>
          <a:stretch>
            <a:fillRect/>
          </a:stretch>
        </p:blipFill>
        <p:spPr>
          <a:xfrm>
            <a:off x="103975" y="1480425"/>
            <a:ext cx="8810498" cy="1091325"/>
          </a:xfrm>
          <a:prstGeom prst="rect">
            <a:avLst/>
          </a:prstGeom>
          <a:noFill/>
          <a:ln>
            <a:noFill/>
          </a:ln>
        </p:spPr>
      </p:pic>
      <p:pic>
        <p:nvPicPr>
          <p:cNvPr id="204" name="Google Shape;204;p33"/>
          <p:cNvPicPr preferRelativeResize="0"/>
          <p:nvPr/>
        </p:nvPicPr>
        <p:blipFill rotWithShape="1">
          <a:blip r:embed="rId4">
            <a:alphaModFix/>
          </a:blip>
          <a:srcRect b="0" l="0" r="0" t="13449"/>
          <a:stretch/>
        </p:blipFill>
        <p:spPr>
          <a:xfrm>
            <a:off x="311700" y="2911438"/>
            <a:ext cx="8520600" cy="26926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Machine-Mode Privileged Instructions - MRET</a:t>
            </a:r>
            <a:endParaRPr sz="2800">
              <a:solidFill>
                <a:srgbClr val="000000"/>
              </a:solidFill>
              <a:latin typeface="Avenir"/>
              <a:ea typeface="Avenir"/>
              <a:cs typeface="Avenir"/>
              <a:sym typeface="Avenir"/>
            </a:endParaRPr>
          </a:p>
        </p:txBody>
      </p:sp>
      <p:sp>
        <p:nvSpPr>
          <p:cNvPr id="210" name="Google Shape;210;p34"/>
          <p:cNvSpPr txBox="1"/>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t/>
            </a:r>
            <a:endParaRPr sz="1800">
              <a:solidFill>
                <a:srgbClr val="595959"/>
              </a:solidFill>
              <a:latin typeface="Avenir"/>
              <a:ea typeface="Avenir"/>
              <a:cs typeface="Avenir"/>
              <a:sym typeface="Avenir"/>
            </a:endParaRPr>
          </a:p>
        </p:txBody>
      </p:sp>
      <p:pic>
        <p:nvPicPr>
          <p:cNvPr id="211" name="Google Shape;211;p34"/>
          <p:cNvPicPr preferRelativeResize="0"/>
          <p:nvPr/>
        </p:nvPicPr>
        <p:blipFill>
          <a:blip r:embed="rId3">
            <a:alphaModFix/>
          </a:blip>
          <a:stretch>
            <a:fillRect/>
          </a:stretch>
        </p:blipFill>
        <p:spPr>
          <a:xfrm>
            <a:off x="0" y="1397475"/>
            <a:ext cx="9144000" cy="1350351"/>
          </a:xfrm>
          <a:prstGeom prst="rect">
            <a:avLst/>
          </a:prstGeom>
          <a:noFill/>
          <a:ln>
            <a:noFill/>
          </a:ln>
        </p:spPr>
      </p:pic>
      <p:pic>
        <p:nvPicPr>
          <p:cNvPr id="212" name="Google Shape;212;p34"/>
          <p:cNvPicPr preferRelativeResize="0"/>
          <p:nvPr/>
        </p:nvPicPr>
        <p:blipFill>
          <a:blip r:embed="rId4">
            <a:alphaModFix/>
          </a:blip>
          <a:stretch>
            <a:fillRect/>
          </a:stretch>
        </p:blipFill>
        <p:spPr>
          <a:xfrm>
            <a:off x="-28100" y="2829551"/>
            <a:ext cx="9144000" cy="817698"/>
          </a:xfrm>
          <a:prstGeom prst="rect">
            <a:avLst/>
          </a:prstGeom>
          <a:noFill/>
          <a:ln>
            <a:noFill/>
          </a:ln>
        </p:spPr>
      </p:pic>
      <p:sp>
        <p:nvSpPr>
          <p:cNvPr id="213" name="Google Shape;213;p34"/>
          <p:cNvSpPr txBox="1"/>
          <p:nvPr/>
        </p:nvSpPr>
        <p:spPr>
          <a:xfrm>
            <a:off x="378925" y="4441800"/>
            <a:ext cx="404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14" name="Google Shape;214;p34"/>
          <p:cNvSpPr txBox="1"/>
          <p:nvPr/>
        </p:nvSpPr>
        <p:spPr>
          <a:xfrm>
            <a:off x="101200" y="4248250"/>
            <a:ext cx="88041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CN" sz="2000">
                <a:solidFill>
                  <a:srgbClr val="333333"/>
                </a:solidFill>
                <a:highlight>
                  <a:schemeClr val="lt1"/>
                </a:highlight>
              </a:rPr>
              <a:t>👈🏼</a:t>
            </a:r>
            <a:r>
              <a:rPr lang="zh-CN" sz="1700">
                <a:solidFill>
                  <a:schemeClr val="dk1"/>
                </a:solidFill>
                <a:latin typeface="Avenir"/>
                <a:ea typeface="Avenir"/>
                <a:cs typeface="Avenir"/>
                <a:sym typeface="Avenir"/>
              </a:rPr>
              <a:t>exit </a:t>
            </a:r>
            <a:r>
              <a:rPr lang="zh-CN" sz="1700">
                <a:solidFill>
                  <a:schemeClr val="dk1"/>
                </a:solidFill>
                <a:latin typeface="Avenir"/>
                <a:ea typeface="Avenir"/>
                <a:cs typeface="Avenir"/>
                <a:sym typeface="Avenir"/>
              </a:rPr>
              <a:t>trap</a:t>
            </a:r>
            <a:r>
              <a:rPr lang="zh-CN" sz="1700">
                <a:solidFill>
                  <a:schemeClr val="dk1"/>
                </a:solidFill>
                <a:latin typeface="Avenir"/>
                <a:ea typeface="Avenir"/>
                <a:cs typeface="Avenir"/>
                <a:sym typeface="Avenir"/>
              </a:rPr>
              <a:t>：</a:t>
            </a:r>
            <a:r>
              <a:rPr b="1" lang="zh-CN" sz="1700" u="sng">
                <a:solidFill>
                  <a:srgbClr val="38761D"/>
                </a:solidFill>
                <a:latin typeface="Avenir"/>
                <a:ea typeface="Avenir"/>
                <a:cs typeface="Avenir"/>
                <a:sym typeface="Avenir"/>
              </a:rPr>
              <a:t>mstatus.MIE = mstatus.MPIE;</a:t>
            </a:r>
            <a:r>
              <a:rPr b="1" lang="zh-CN" sz="1700" u="sng">
                <a:solidFill>
                  <a:schemeClr val="dk1"/>
                </a:solidFill>
                <a:latin typeface="Avenir"/>
                <a:ea typeface="Avenir"/>
                <a:cs typeface="Avenir"/>
                <a:sym typeface="Avenir"/>
              </a:rPr>
              <a:t> </a:t>
            </a:r>
            <a:r>
              <a:rPr b="1" lang="zh-CN" sz="1700" u="sng">
                <a:solidFill>
                  <a:srgbClr val="1155CC"/>
                </a:solidFill>
                <a:latin typeface="Avenir"/>
                <a:ea typeface="Avenir"/>
                <a:cs typeface="Avenir"/>
                <a:sym typeface="Avenir"/>
              </a:rPr>
              <a:t>mstatus.MPIE = 1;</a:t>
            </a:r>
            <a:r>
              <a:rPr b="1" lang="zh-CN" sz="1700">
                <a:solidFill>
                  <a:schemeClr val="dk1"/>
                </a:solidFill>
                <a:latin typeface="Avenir"/>
                <a:ea typeface="Avenir"/>
                <a:cs typeface="Avenir"/>
                <a:sym typeface="Avenir"/>
              </a:rPr>
              <a:t> </a:t>
            </a:r>
            <a:r>
              <a:rPr b="1" lang="zh-CN" sz="1700">
                <a:solidFill>
                  <a:srgbClr val="FF0000"/>
                </a:solidFill>
                <a:latin typeface="Avenir"/>
                <a:ea typeface="Avenir"/>
                <a:cs typeface="Avenir"/>
                <a:sym typeface="Avenir"/>
              </a:rPr>
              <a:t>priv = mstatus.MPP</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type="ctrTitle"/>
          </p:nvPr>
        </p:nvSpPr>
        <p:spPr>
          <a:xfrm>
            <a:off x="311708" y="8910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CN">
                <a:latin typeface="Avenir"/>
                <a:ea typeface="Avenir"/>
                <a:cs typeface="Avenir"/>
                <a:sym typeface="Avenir"/>
              </a:rPr>
              <a:t>Trap Handling Process</a:t>
            </a:r>
            <a:endParaRPr>
              <a:latin typeface="Avenir"/>
              <a:ea typeface="Avenir"/>
              <a:cs typeface="Avenir"/>
              <a:sym typeface="Aveni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6"/>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Trap </a:t>
            </a:r>
            <a:r>
              <a:rPr lang="zh-CN" sz="2800">
                <a:latin typeface="Avenir"/>
                <a:ea typeface="Avenir"/>
                <a:cs typeface="Avenir"/>
                <a:sym typeface="Avenir"/>
              </a:rPr>
              <a:t>Handling Process – Enter Trap</a:t>
            </a:r>
            <a:endParaRPr sz="2800">
              <a:solidFill>
                <a:srgbClr val="000000"/>
              </a:solidFill>
              <a:latin typeface="Avenir"/>
              <a:ea typeface="Avenir"/>
              <a:cs typeface="Avenir"/>
              <a:sym typeface="Avenir"/>
            </a:endParaRPr>
          </a:p>
        </p:txBody>
      </p:sp>
      <p:sp>
        <p:nvSpPr>
          <p:cNvPr id="225" name="Google Shape;225;p36"/>
          <p:cNvSpPr txBox="1"/>
          <p:nvPr/>
        </p:nvSpPr>
        <p:spPr>
          <a:xfrm>
            <a:off x="368175" y="1249625"/>
            <a:ext cx="8464200" cy="2932200"/>
          </a:xfrm>
          <a:prstGeom prst="rect">
            <a:avLst/>
          </a:prstGeom>
          <a:noFill/>
          <a:ln>
            <a:noFill/>
          </a:ln>
        </p:spPr>
        <p:txBody>
          <a:bodyPr anchorCtr="0" anchor="t" bIns="91425" lIns="91425" spcFirstLastPara="1" rIns="91425" wrap="square" tIns="91425">
            <a:spAutoFit/>
          </a:bodyPr>
          <a:lstStyle/>
          <a:p>
            <a:pPr indent="-361950" lvl="0" marL="457200" rtl="0" algn="l">
              <a:lnSpc>
                <a:spcPct val="150000"/>
              </a:lnSpc>
              <a:spcBef>
                <a:spcPts val="0"/>
              </a:spcBef>
              <a:spcAft>
                <a:spcPts val="0"/>
              </a:spcAft>
              <a:buClr>
                <a:srgbClr val="404040"/>
              </a:buClr>
              <a:buSzPts val="2100"/>
              <a:buFont typeface="Avenir"/>
              <a:buChar char="●"/>
            </a:pPr>
            <a:r>
              <a:rPr lang="zh-CN" sz="2100">
                <a:solidFill>
                  <a:srgbClr val="404040"/>
                </a:solidFill>
                <a:highlight>
                  <a:srgbClr val="FCFCFC"/>
                </a:highlight>
                <a:latin typeface="Avenir"/>
                <a:ea typeface="Avenir"/>
                <a:cs typeface="Avenir"/>
                <a:sym typeface="Avenir"/>
              </a:rPr>
              <a:t>Stop the execution of the current program</a:t>
            </a:r>
            <a:endParaRPr sz="2100">
              <a:solidFill>
                <a:srgbClr val="404040"/>
              </a:solidFill>
              <a:highlight>
                <a:srgbClr val="FCFCFC"/>
              </a:highlight>
              <a:latin typeface="Avenir"/>
              <a:ea typeface="Avenir"/>
              <a:cs typeface="Avenir"/>
              <a:sym typeface="Avenir"/>
            </a:endParaRPr>
          </a:p>
          <a:p>
            <a:pPr indent="-361950" lvl="0" marL="457200" rtl="0" algn="l">
              <a:lnSpc>
                <a:spcPct val="150000"/>
              </a:lnSpc>
              <a:spcBef>
                <a:spcPts val="0"/>
              </a:spcBef>
              <a:spcAft>
                <a:spcPts val="0"/>
              </a:spcAft>
              <a:buClr>
                <a:srgbClr val="404040"/>
              </a:buClr>
              <a:buSzPts val="2100"/>
              <a:buFont typeface="Avenir"/>
              <a:buChar char="●"/>
            </a:pPr>
            <a:r>
              <a:rPr lang="zh-CN" sz="2100">
                <a:solidFill>
                  <a:srgbClr val="404040"/>
                </a:solidFill>
                <a:highlight>
                  <a:srgbClr val="FCFCFC"/>
                </a:highlight>
                <a:latin typeface="Avenir"/>
                <a:ea typeface="Avenir"/>
                <a:cs typeface="Avenir"/>
                <a:sym typeface="Avenir"/>
              </a:rPr>
              <a:t>Start from the PC address defined by the CSR mtvec. </a:t>
            </a:r>
            <a:endParaRPr sz="2100">
              <a:solidFill>
                <a:srgbClr val="404040"/>
              </a:solidFill>
              <a:highlight>
                <a:srgbClr val="FCFCFC"/>
              </a:highlight>
              <a:latin typeface="Avenir"/>
              <a:ea typeface="Avenir"/>
              <a:cs typeface="Avenir"/>
              <a:sym typeface="Avenir"/>
            </a:endParaRPr>
          </a:p>
          <a:p>
            <a:pPr indent="-361950" lvl="0" marL="457200" rtl="0" algn="l">
              <a:lnSpc>
                <a:spcPct val="150000"/>
              </a:lnSpc>
              <a:spcBef>
                <a:spcPts val="0"/>
              </a:spcBef>
              <a:spcAft>
                <a:spcPts val="0"/>
              </a:spcAft>
              <a:buClr>
                <a:srgbClr val="404040"/>
              </a:buClr>
              <a:buSzPts val="2100"/>
              <a:buFont typeface="Avenir"/>
              <a:buChar char="●"/>
            </a:pPr>
            <a:r>
              <a:rPr lang="zh-CN" sz="2100">
                <a:solidFill>
                  <a:srgbClr val="404040"/>
                </a:solidFill>
                <a:highlight>
                  <a:srgbClr val="FCFCFC"/>
                </a:highlight>
                <a:latin typeface="Avenir"/>
                <a:ea typeface="Avenir"/>
                <a:cs typeface="Avenir"/>
                <a:sym typeface="Avenir"/>
              </a:rPr>
              <a:t>Update the CSR registers: mcause, mepc, and mstatus</a:t>
            </a:r>
            <a:endParaRPr sz="2100">
              <a:solidFill>
                <a:srgbClr val="404040"/>
              </a:solidFill>
              <a:highlight>
                <a:srgbClr val="FCFCFC"/>
              </a:highlight>
              <a:latin typeface="Avenir"/>
              <a:ea typeface="Avenir"/>
              <a:cs typeface="Avenir"/>
              <a:sym typeface="Avenir"/>
            </a:endParaRPr>
          </a:p>
          <a:p>
            <a:pPr indent="-361950" lvl="1" marL="914400" rtl="0" algn="l">
              <a:lnSpc>
                <a:spcPct val="150000"/>
              </a:lnSpc>
              <a:spcBef>
                <a:spcPts val="0"/>
              </a:spcBef>
              <a:spcAft>
                <a:spcPts val="0"/>
              </a:spcAft>
              <a:buClr>
                <a:srgbClr val="404040"/>
              </a:buClr>
              <a:buSzPts val="2100"/>
              <a:buFont typeface="Avenir"/>
              <a:buChar char="○"/>
            </a:pPr>
            <a:r>
              <a:rPr lang="zh-CN" sz="2100">
                <a:solidFill>
                  <a:srgbClr val="404040"/>
                </a:solidFill>
                <a:highlight>
                  <a:srgbClr val="FCFCFC"/>
                </a:highlight>
                <a:latin typeface="Avenir"/>
                <a:ea typeface="Avenir"/>
                <a:cs typeface="Avenir"/>
                <a:sym typeface="Avenir"/>
              </a:rPr>
              <a:t>mstatus (mstatus[7]=mstatus[3], mstatus[3]= 0)</a:t>
            </a:r>
            <a:endParaRPr sz="2100">
              <a:solidFill>
                <a:srgbClr val="404040"/>
              </a:solidFill>
              <a:highlight>
                <a:srgbClr val="FCFCFC"/>
              </a:highlight>
              <a:latin typeface="Avenir"/>
              <a:ea typeface="Avenir"/>
              <a:cs typeface="Avenir"/>
              <a:sym typeface="Avenir"/>
            </a:endParaRPr>
          </a:p>
          <a:p>
            <a:pPr indent="-361950" lvl="1" marL="914400" rtl="0" algn="l">
              <a:lnSpc>
                <a:spcPct val="150000"/>
              </a:lnSpc>
              <a:spcBef>
                <a:spcPts val="0"/>
              </a:spcBef>
              <a:spcAft>
                <a:spcPts val="0"/>
              </a:spcAft>
              <a:buClr>
                <a:srgbClr val="404040"/>
              </a:buClr>
              <a:buSzPts val="2100"/>
              <a:buFont typeface="Avenir"/>
              <a:buChar char="○"/>
            </a:pPr>
            <a:r>
              <a:rPr lang="zh-CN" sz="2100">
                <a:solidFill>
                  <a:srgbClr val="404040"/>
                </a:solidFill>
                <a:highlight>
                  <a:srgbClr val="FCFCFC"/>
                </a:highlight>
                <a:latin typeface="Avenir"/>
                <a:ea typeface="Avenir"/>
                <a:cs typeface="Avenir"/>
                <a:sym typeface="Avenir"/>
              </a:rPr>
              <a:t>mepc (interrupt: Next PC, exception: Cur PC)</a:t>
            </a:r>
            <a:endParaRPr sz="2100">
              <a:solidFill>
                <a:srgbClr val="404040"/>
              </a:solidFill>
              <a:highlight>
                <a:srgbClr val="FCFCFC"/>
              </a:highlight>
              <a:latin typeface="Avenir"/>
              <a:ea typeface="Avenir"/>
              <a:cs typeface="Avenir"/>
              <a:sym typeface="Avenir"/>
            </a:endParaRPr>
          </a:p>
          <a:p>
            <a:pPr indent="-361950" lvl="1" marL="914400" rtl="0" algn="l">
              <a:lnSpc>
                <a:spcPct val="150000"/>
              </a:lnSpc>
              <a:spcBef>
                <a:spcPts val="0"/>
              </a:spcBef>
              <a:spcAft>
                <a:spcPts val="0"/>
              </a:spcAft>
              <a:buClr>
                <a:srgbClr val="404040"/>
              </a:buClr>
              <a:buSzPts val="2100"/>
              <a:buFont typeface="Avenir"/>
              <a:buChar char="○"/>
            </a:pPr>
            <a:r>
              <a:rPr lang="zh-CN" sz="2100">
                <a:solidFill>
                  <a:srgbClr val="404040"/>
                </a:solidFill>
                <a:highlight>
                  <a:srgbClr val="FCFCFC"/>
                </a:highlight>
                <a:latin typeface="Avenir"/>
                <a:ea typeface="Avenir"/>
                <a:cs typeface="Avenir"/>
                <a:sym typeface="Avenir"/>
              </a:rPr>
              <a:t>mcause (interrupt? ecall ? illegal inst? load fault? store fault?)</a:t>
            </a:r>
            <a:endParaRPr sz="2100">
              <a:solidFill>
                <a:srgbClr val="404040"/>
              </a:solidFill>
              <a:highlight>
                <a:srgbClr val="FCFCFC"/>
              </a:highlight>
              <a:latin typeface="Avenir"/>
              <a:ea typeface="Avenir"/>
              <a:cs typeface="Avenir"/>
              <a:sym typeface="Aveni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7"/>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Trap </a:t>
            </a:r>
            <a:r>
              <a:rPr lang="zh-CN" sz="2800">
                <a:latin typeface="Avenir"/>
                <a:ea typeface="Avenir"/>
                <a:cs typeface="Avenir"/>
                <a:sym typeface="Avenir"/>
              </a:rPr>
              <a:t>Handling Process – </a:t>
            </a:r>
            <a:r>
              <a:rPr lang="zh-CN" sz="2800">
                <a:latin typeface="Avenir"/>
                <a:ea typeface="Avenir"/>
                <a:cs typeface="Avenir"/>
                <a:sym typeface="Avenir"/>
              </a:rPr>
              <a:t>Trap Handler</a:t>
            </a:r>
            <a:endParaRPr sz="2800">
              <a:solidFill>
                <a:srgbClr val="000000"/>
              </a:solidFill>
              <a:latin typeface="Avenir"/>
              <a:ea typeface="Avenir"/>
              <a:cs typeface="Avenir"/>
              <a:sym typeface="Avenir"/>
            </a:endParaRPr>
          </a:p>
        </p:txBody>
      </p:sp>
      <p:sp>
        <p:nvSpPr>
          <p:cNvPr id="231" name="Google Shape;231;p37"/>
          <p:cNvSpPr txBox="1"/>
          <p:nvPr/>
        </p:nvSpPr>
        <p:spPr>
          <a:xfrm>
            <a:off x="368175" y="1249625"/>
            <a:ext cx="7620300" cy="507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2100">
              <a:solidFill>
                <a:srgbClr val="404040"/>
              </a:solidFill>
              <a:highlight>
                <a:srgbClr val="FCFCFC"/>
              </a:highlight>
              <a:latin typeface="Avenir"/>
              <a:ea typeface="Avenir"/>
              <a:cs typeface="Avenir"/>
              <a:sym typeface="Avenir"/>
            </a:endParaRPr>
          </a:p>
        </p:txBody>
      </p:sp>
      <p:pic>
        <p:nvPicPr>
          <p:cNvPr id="232" name="Google Shape;232;p37"/>
          <p:cNvPicPr preferRelativeResize="0"/>
          <p:nvPr/>
        </p:nvPicPr>
        <p:blipFill>
          <a:blip r:embed="rId3">
            <a:alphaModFix/>
          </a:blip>
          <a:stretch>
            <a:fillRect/>
          </a:stretch>
        </p:blipFill>
        <p:spPr>
          <a:xfrm>
            <a:off x="107750" y="1443150"/>
            <a:ext cx="8839198" cy="277011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8"/>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Trap </a:t>
            </a:r>
            <a:r>
              <a:rPr lang="zh-CN" sz="2800">
                <a:latin typeface="Avenir"/>
                <a:ea typeface="Avenir"/>
                <a:cs typeface="Avenir"/>
                <a:sym typeface="Avenir"/>
              </a:rPr>
              <a:t>Handling Process – Exit Trap</a:t>
            </a:r>
            <a:endParaRPr sz="2800">
              <a:solidFill>
                <a:srgbClr val="000000"/>
              </a:solidFill>
              <a:latin typeface="Avenir"/>
              <a:ea typeface="Avenir"/>
              <a:cs typeface="Avenir"/>
              <a:sym typeface="Avenir"/>
            </a:endParaRPr>
          </a:p>
        </p:txBody>
      </p:sp>
      <p:sp>
        <p:nvSpPr>
          <p:cNvPr id="238" name="Google Shape;238;p38"/>
          <p:cNvSpPr txBox="1"/>
          <p:nvPr/>
        </p:nvSpPr>
        <p:spPr>
          <a:xfrm>
            <a:off x="368175" y="1249625"/>
            <a:ext cx="6928800" cy="1962600"/>
          </a:xfrm>
          <a:prstGeom prst="rect">
            <a:avLst/>
          </a:prstGeom>
          <a:noFill/>
          <a:ln>
            <a:noFill/>
          </a:ln>
        </p:spPr>
        <p:txBody>
          <a:bodyPr anchorCtr="0" anchor="t" bIns="91425" lIns="91425" spcFirstLastPara="1" rIns="91425" wrap="square" tIns="91425">
            <a:spAutoFit/>
          </a:bodyPr>
          <a:lstStyle/>
          <a:p>
            <a:pPr indent="-361950" lvl="0" marL="457200" rtl="0" algn="l">
              <a:lnSpc>
                <a:spcPct val="150000"/>
              </a:lnSpc>
              <a:spcBef>
                <a:spcPts val="0"/>
              </a:spcBef>
              <a:spcAft>
                <a:spcPts val="0"/>
              </a:spcAft>
              <a:buClr>
                <a:srgbClr val="404040"/>
              </a:buClr>
              <a:buSzPts val="2100"/>
              <a:buFont typeface="Avenir"/>
              <a:buChar char="●"/>
            </a:pPr>
            <a:r>
              <a:rPr lang="zh-CN" sz="2100">
                <a:solidFill>
                  <a:srgbClr val="404040"/>
                </a:solidFill>
                <a:highlight>
                  <a:srgbClr val="FCFCFC"/>
                </a:highlight>
                <a:latin typeface="Avenir"/>
                <a:ea typeface="Avenir"/>
                <a:cs typeface="Avenir"/>
                <a:sym typeface="Avenir"/>
              </a:rPr>
              <a:t>Stop the execution of the current program</a:t>
            </a:r>
            <a:endParaRPr sz="2100">
              <a:solidFill>
                <a:srgbClr val="404040"/>
              </a:solidFill>
              <a:highlight>
                <a:srgbClr val="FCFCFC"/>
              </a:highlight>
              <a:latin typeface="Avenir"/>
              <a:ea typeface="Avenir"/>
              <a:cs typeface="Avenir"/>
              <a:sym typeface="Avenir"/>
            </a:endParaRPr>
          </a:p>
          <a:p>
            <a:pPr indent="-361950" lvl="0" marL="457200" rtl="0" algn="l">
              <a:lnSpc>
                <a:spcPct val="150000"/>
              </a:lnSpc>
              <a:spcBef>
                <a:spcPts val="0"/>
              </a:spcBef>
              <a:spcAft>
                <a:spcPts val="0"/>
              </a:spcAft>
              <a:buClr>
                <a:srgbClr val="404040"/>
              </a:buClr>
              <a:buSzPts val="2100"/>
              <a:buFont typeface="Avenir"/>
              <a:buChar char="●"/>
            </a:pPr>
            <a:r>
              <a:rPr lang="zh-CN" sz="2100">
                <a:solidFill>
                  <a:srgbClr val="404040"/>
                </a:solidFill>
                <a:highlight>
                  <a:srgbClr val="FCFCFC"/>
                </a:highlight>
                <a:latin typeface="Avenir"/>
                <a:ea typeface="Avenir"/>
                <a:cs typeface="Avenir"/>
                <a:sym typeface="Avenir"/>
              </a:rPr>
              <a:t>Start from the PC address defined by the CSR mepc. </a:t>
            </a:r>
            <a:endParaRPr sz="2100">
              <a:solidFill>
                <a:srgbClr val="404040"/>
              </a:solidFill>
              <a:highlight>
                <a:srgbClr val="FCFCFC"/>
              </a:highlight>
              <a:latin typeface="Avenir"/>
              <a:ea typeface="Avenir"/>
              <a:cs typeface="Avenir"/>
              <a:sym typeface="Avenir"/>
            </a:endParaRPr>
          </a:p>
          <a:p>
            <a:pPr indent="-361950" lvl="0" marL="457200" rtl="0" algn="l">
              <a:lnSpc>
                <a:spcPct val="150000"/>
              </a:lnSpc>
              <a:spcBef>
                <a:spcPts val="0"/>
              </a:spcBef>
              <a:spcAft>
                <a:spcPts val="0"/>
              </a:spcAft>
              <a:buClr>
                <a:srgbClr val="404040"/>
              </a:buClr>
              <a:buSzPts val="2100"/>
              <a:buFont typeface="Avenir"/>
              <a:buChar char="●"/>
            </a:pPr>
            <a:r>
              <a:rPr lang="zh-CN" sz="2100">
                <a:solidFill>
                  <a:srgbClr val="404040"/>
                </a:solidFill>
                <a:highlight>
                  <a:srgbClr val="FCFCFC"/>
                </a:highlight>
                <a:latin typeface="Avenir"/>
                <a:ea typeface="Avenir"/>
                <a:cs typeface="Avenir"/>
                <a:sym typeface="Avenir"/>
              </a:rPr>
              <a:t>Update the CSR mstatus. </a:t>
            </a:r>
            <a:endParaRPr sz="2100">
              <a:solidFill>
                <a:srgbClr val="404040"/>
              </a:solidFill>
              <a:highlight>
                <a:srgbClr val="FCFCFC"/>
              </a:highlight>
              <a:latin typeface="Avenir"/>
              <a:ea typeface="Avenir"/>
              <a:cs typeface="Avenir"/>
              <a:sym typeface="Avenir"/>
            </a:endParaRPr>
          </a:p>
          <a:p>
            <a:pPr indent="-361950" lvl="1" marL="914400" rtl="0" algn="l">
              <a:lnSpc>
                <a:spcPct val="150000"/>
              </a:lnSpc>
              <a:spcBef>
                <a:spcPts val="0"/>
              </a:spcBef>
              <a:spcAft>
                <a:spcPts val="0"/>
              </a:spcAft>
              <a:buClr>
                <a:srgbClr val="404040"/>
              </a:buClr>
              <a:buSzPts val="2100"/>
              <a:buFont typeface="Avenir"/>
              <a:buChar char="○"/>
            </a:pPr>
            <a:r>
              <a:rPr lang="zh-CN" sz="2100">
                <a:solidFill>
                  <a:srgbClr val="404040"/>
                </a:solidFill>
                <a:highlight>
                  <a:srgbClr val="FCFCFC"/>
                </a:highlight>
                <a:latin typeface="Avenir"/>
                <a:ea typeface="Avenir"/>
                <a:cs typeface="Avenir"/>
                <a:sym typeface="Avenir"/>
              </a:rPr>
              <a:t>mstatus (mstatus[3] = mstatus[7], mstatus[7] = 1)</a:t>
            </a:r>
            <a:endParaRPr sz="2100">
              <a:solidFill>
                <a:srgbClr val="404040"/>
              </a:solidFill>
              <a:highlight>
                <a:srgbClr val="FCFCFC"/>
              </a:highlight>
              <a:latin typeface="Avenir"/>
              <a:ea typeface="Avenir"/>
              <a:cs typeface="Avenir"/>
              <a:sym typeface="Aveni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9"/>
          <p:cNvSpPr txBox="1"/>
          <p:nvPr>
            <p:ph type="ctrTitle"/>
          </p:nvPr>
        </p:nvSpPr>
        <p:spPr>
          <a:xfrm>
            <a:off x="311708" y="13684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CN">
                <a:latin typeface="Avenir"/>
                <a:ea typeface="Avenir"/>
                <a:cs typeface="Avenir"/>
                <a:sym typeface="Avenir"/>
              </a:rPr>
              <a:t>Pipelined CPU Supporting Exception &amp; Interrupt</a:t>
            </a:r>
            <a:endParaRPr>
              <a:latin typeface="Avenir"/>
              <a:ea typeface="Avenir"/>
              <a:cs typeface="Avenir"/>
              <a:sym typeface="Aveni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0"/>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Pipelined CPU Supporting Exception &amp; Interrupt</a:t>
            </a:r>
            <a:endParaRPr sz="2800">
              <a:solidFill>
                <a:srgbClr val="000000"/>
              </a:solidFill>
              <a:latin typeface="Avenir"/>
              <a:ea typeface="Avenir"/>
              <a:cs typeface="Avenir"/>
              <a:sym typeface="Avenir"/>
            </a:endParaRPr>
          </a:p>
        </p:txBody>
      </p:sp>
      <p:sp>
        <p:nvSpPr>
          <p:cNvPr id="249" name="Google Shape;249;p40"/>
          <p:cNvSpPr txBox="1"/>
          <p:nvPr/>
        </p:nvSpPr>
        <p:spPr>
          <a:xfrm>
            <a:off x="368175" y="1249625"/>
            <a:ext cx="8110500" cy="2932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CN" sz="2100">
                <a:solidFill>
                  <a:srgbClr val="404040"/>
                </a:solidFill>
                <a:highlight>
                  <a:srgbClr val="FCFCFC"/>
                </a:highlight>
                <a:latin typeface="Avenir"/>
                <a:ea typeface="Avenir"/>
                <a:cs typeface="Avenir"/>
                <a:sym typeface="Avenir"/>
              </a:rPr>
              <a:t>Precise Exceptions:</a:t>
            </a:r>
            <a:endParaRPr sz="2100">
              <a:solidFill>
                <a:srgbClr val="404040"/>
              </a:solidFill>
              <a:highlight>
                <a:srgbClr val="FCFCFC"/>
              </a:highlight>
              <a:latin typeface="Avenir"/>
              <a:ea typeface="Avenir"/>
              <a:cs typeface="Avenir"/>
              <a:sym typeface="Avenir"/>
            </a:endParaRPr>
          </a:p>
          <a:p>
            <a:pPr indent="-361950" lvl="0" marL="457200" rtl="0" algn="l">
              <a:lnSpc>
                <a:spcPct val="150000"/>
              </a:lnSpc>
              <a:spcBef>
                <a:spcPts val="0"/>
              </a:spcBef>
              <a:spcAft>
                <a:spcPts val="0"/>
              </a:spcAft>
              <a:buClr>
                <a:srgbClr val="404040"/>
              </a:buClr>
              <a:buSzPts val="2100"/>
              <a:buFont typeface="Avenir"/>
              <a:buChar char="●"/>
            </a:pPr>
            <a:r>
              <a:rPr lang="zh-CN" sz="2100">
                <a:solidFill>
                  <a:srgbClr val="404040"/>
                </a:solidFill>
                <a:highlight>
                  <a:srgbClr val="FCFCFC"/>
                </a:highlight>
                <a:latin typeface="Avenir"/>
                <a:ea typeface="Avenir"/>
                <a:cs typeface="Avenir"/>
                <a:sym typeface="Avenir"/>
              </a:rPr>
              <a:t>All instructions </a:t>
            </a:r>
            <a:r>
              <a:rPr b="1" lang="zh-CN" sz="2100">
                <a:solidFill>
                  <a:srgbClr val="FF9900"/>
                </a:solidFill>
                <a:highlight>
                  <a:srgbClr val="FCFCFC"/>
                </a:highlight>
                <a:latin typeface="Avenir"/>
                <a:ea typeface="Avenir"/>
                <a:cs typeface="Avenir"/>
                <a:sym typeface="Avenir"/>
              </a:rPr>
              <a:t>before</a:t>
            </a:r>
            <a:r>
              <a:rPr lang="zh-CN" sz="2100">
                <a:solidFill>
                  <a:srgbClr val="404040"/>
                </a:solidFill>
                <a:highlight>
                  <a:srgbClr val="FCFCFC"/>
                </a:highlight>
                <a:latin typeface="Avenir"/>
                <a:ea typeface="Avenir"/>
                <a:cs typeface="Avenir"/>
                <a:sym typeface="Avenir"/>
              </a:rPr>
              <a:t> the faulting instruction </a:t>
            </a:r>
            <a:r>
              <a:rPr b="1" lang="zh-CN" sz="2100">
                <a:solidFill>
                  <a:srgbClr val="FF9900"/>
                </a:solidFill>
                <a:highlight>
                  <a:srgbClr val="FCFCFC"/>
                </a:highlight>
                <a:latin typeface="Avenir"/>
                <a:ea typeface="Avenir"/>
                <a:cs typeface="Avenir"/>
                <a:sym typeface="Avenir"/>
              </a:rPr>
              <a:t>complete</a:t>
            </a:r>
            <a:r>
              <a:rPr lang="zh-CN" sz="2100">
                <a:solidFill>
                  <a:srgbClr val="404040"/>
                </a:solidFill>
                <a:highlight>
                  <a:srgbClr val="FCFCFC"/>
                </a:highlight>
                <a:latin typeface="Avenir"/>
                <a:ea typeface="Avenir"/>
                <a:cs typeface="Avenir"/>
                <a:sym typeface="Avenir"/>
              </a:rPr>
              <a:t>.</a:t>
            </a:r>
            <a:endParaRPr b="1" sz="2100">
              <a:solidFill>
                <a:srgbClr val="FF9900"/>
              </a:solidFill>
              <a:highlight>
                <a:srgbClr val="FCFCFC"/>
              </a:highlight>
              <a:latin typeface="Avenir"/>
              <a:ea typeface="Avenir"/>
              <a:cs typeface="Avenir"/>
              <a:sym typeface="Avenir"/>
            </a:endParaRPr>
          </a:p>
          <a:p>
            <a:pPr indent="-361950" lvl="0" marL="457200" rtl="0" algn="l">
              <a:lnSpc>
                <a:spcPct val="150000"/>
              </a:lnSpc>
              <a:spcBef>
                <a:spcPts val="0"/>
              </a:spcBef>
              <a:spcAft>
                <a:spcPts val="0"/>
              </a:spcAft>
              <a:buClr>
                <a:srgbClr val="404040"/>
              </a:buClr>
              <a:buSzPts val="2100"/>
              <a:buFont typeface="Avenir"/>
              <a:buChar char="●"/>
            </a:pPr>
            <a:r>
              <a:rPr lang="zh-CN" sz="2100">
                <a:solidFill>
                  <a:srgbClr val="404040"/>
                </a:solidFill>
                <a:highlight>
                  <a:srgbClr val="FCFCFC"/>
                </a:highlight>
                <a:latin typeface="Avenir"/>
                <a:ea typeface="Avenir"/>
                <a:cs typeface="Avenir"/>
                <a:sym typeface="Avenir"/>
              </a:rPr>
              <a:t>Instructions </a:t>
            </a:r>
            <a:r>
              <a:rPr b="1" lang="zh-CN" sz="2100">
                <a:solidFill>
                  <a:srgbClr val="FF9900"/>
                </a:solidFill>
                <a:highlight>
                  <a:srgbClr val="FCFCFC"/>
                </a:highlight>
                <a:latin typeface="Avenir"/>
                <a:ea typeface="Avenir"/>
                <a:cs typeface="Avenir"/>
                <a:sym typeface="Avenir"/>
              </a:rPr>
              <a:t>following</a:t>
            </a:r>
            <a:r>
              <a:rPr lang="zh-CN" sz="2100">
                <a:solidFill>
                  <a:srgbClr val="404040"/>
                </a:solidFill>
                <a:highlight>
                  <a:srgbClr val="FCFCFC"/>
                </a:highlight>
                <a:latin typeface="Avenir"/>
                <a:ea typeface="Avenir"/>
                <a:cs typeface="Avenir"/>
                <a:sym typeface="Avenir"/>
              </a:rPr>
              <a:t> the faulting instruction, including the faulting instruction, </a:t>
            </a:r>
            <a:r>
              <a:rPr b="1" lang="zh-CN" sz="2100">
                <a:solidFill>
                  <a:srgbClr val="FF9900"/>
                </a:solidFill>
                <a:highlight>
                  <a:srgbClr val="FCFCFC"/>
                </a:highlight>
                <a:latin typeface="Avenir"/>
                <a:ea typeface="Avenir"/>
                <a:cs typeface="Avenir"/>
                <a:sym typeface="Avenir"/>
              </a:rPr>
              <a:t>do not change the state of the machine</a:t>
            </a:r>
            <a:r>
              <a:rPr lang="zh-CN" sz="2100">
                <a:solidFill>
                  <a:srgbClr val="404040"/>
                </a:solidFill>
                <a:highlight>
                  <a:srgbClr val="FCFCFC"/>
                </a:highlight>
                <a:latin typeface="Avenir"/>
                <a:ea typeface="Avenir"/>
                <a:cs typeface="Avenir"/>
                <a:sym typeface="Avenir"/>
              </a:rPr>
              <a:t>.  </a:t>
            </a:r>
            <a:endParaRPr sz="2100">
              <a:solidFill>
                <a:srgbClr val="404040"/>
              </a:solidFill>
              <a:highlight>
                <a:srgbClr val="FCFCFC"/>
              </a:highlight>
              <a:latin typeface="Avenir"/>
              <a:ea typeface="Avenir"/>
              <a:cs typeface="Avenir"/>
              <a:sym typeface="Avenir"/>
            </a:endParaRPr>
          </a:p>
          <a:p>
            <a:pPr indent="0" lvl="0" marL="0" rtl="0" algn="l">
              <a:lnSpc>
                <a:spcPct val="150000"/>
              </a:lnSpc>
              <a:spcBef>
                <a:spcPts val="0"/>
              </a:spcBef>
              <a:spcAft>
                <a:spcPts val="0"/>
              </a:spcAft>
              <a:buClr>
                <a:schemeClr val="dk1"/>
              </a:buClr>
              <a:buSzPts val="1100"/>
              <a:buFont typeface="Arial"/>
              <a:buNone/>
            </a:pPr>
            <a:r>
              <a:t/>
            </a:r>
            <a:endParaRPr sz="2100">
              <a:solidFill>
                <a:srgbClr val="404040"/>
              </a:solidFill>
              <a:highlight>
                <a:srgbClr val="FCFCFC"/>
              </a:highlight>
              <a:latin typeface="Avenir"/>
              <a:ea typeface="Avenir"/>
              <a:cs typeface="Avenir"/>
              <a:sym typeface="Avenir"/>
            </a:endParaRPr>
          </a:p>
          <a:p>
            <a:pPr indent="0" lvl="0" marL="0" rtl="0" algn="l">
              <a:lnSpc>
                <a:spcPct val="150000"/>
              </a:lnSpc>
              <a:spcBef>
                <a:spcPts val="0"/>
              </a:spcBef>
              <a:spcAft>
                <a:spcPts val="0"/>
              </a:spcAft>
              <a:buNone/>
            </a:pPr>
            <a:r>
              <a:t/>
            </a:r>
            <a:endParaRPr sz="2100">
              <a:solidFill>
                <a:srgbClr val="404040"/>
              </a:solidFill>
              <a:highlight>
                <a:srgbClr val="FCFCFC"/>
              </a:highlight>
              <a:latin typeface="Avenir"/>
              <a:ea typeface="Avenir"/>
              <a:cs typeface="Avenir"/>
              <a:sym typeface="Aveni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1"/>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Pipelined CPU Supporting Exception &amp; Interrupt</a:t>
            </a:r>
            <a:endParaRPr sz="2800">
              <a:solidFill>
                <a:srgbClr val="000000"/>
              </a:solidFill>
              <a:latin typeface="Avenir"/>
              <a:ea typeface="Avenir"/>
              <a:cs typeface="Avenir"/>
              <a:sym typeface="Avenir"/>
            </a:endParaRPr>
          </a:p>
        </p:txBody>
      </p:sp>
      <p:sp>
        <p:nvSpPr>
          <p:cNvPr id="255" name="Google Shape;255;p41"/>
          <p:cNvSpPr txBox="1"/>
          <p:nvPr/>
        </p:nvSpPr>
        <p:spPr>
          <a:xfrm>
            <a:off x="368175" y="1249625"/>
            <a:ext cx="8110500" cy="3093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Clr>
                <a:schemeClr val="dk1"/>
              </a:buClr>
              <a:buSzPts val="1100"/>
              <a:buFont typeface="Arial"/>
              <a:buNone/>
            </a:pPr>
            <a:r>
              <a:rPr lang="zh-CN" sz="2100">
                <a:solidFill>
                  <a:srgbClr val="404040"/>
                </a:solidFill>
                <a:highlight>
                  <a:srgbClr val="FCFCFC"/>
                </a:highlight>
                <a:latin typeface="Avenir"/>
                <a:ea typeface="Avenir"/>
                <a:cs typeface="Avenir"/>
                <a:sym typeface="Avenir"/>
              </a:rPr>
              <a:t>IF：Memory Fault (Illegal Memory Address)</a:t>
            </a:r>
            <a:endParaRPr sz="2100">
              <a:solidFill>
                <a:srgbClr val="404040"/>
              </a:solidFill>
              <a:highlight>
                <a:srgbClr val="FCFCFC"/>
              </a:highlight>
              <a:latin typeface="Avenir"/>
              <a:ea typeface="Avenir"/>
              <a:cs typeface="Avenir"/>
              <a:sym typeface="Avenir"/>
            </a:endParaRPr>
          </a:p>
          <a:p>
            <a:pPr indent="0" lvl="0" marL="0" rtl="0" algn="l">
              <a:lnSpc>
                <a:spcPct val="200000"/>
              </a:lnSpc>
              <a:spcBef>
                <a:spcPts val="0"/>
              </a:spcBef>
              <a:spcAft>
                <a:spcPts val="0"/>
              </a:spcAft>
              <a:buClr>
                <a:schemeClr val="dk1"/>
              </a:buClr>
              <a:buSzPts val="1100"/>
              <a:buFont typeface="Arial"/>
              <a:buNone/>
            </a:pPr>
            <a:r>
              <a:rPr lang="zh-CN" sz="2100">
                <a:solidFill>
                  <a:srgbClr val="404040"/>
                </a:solidFill>
                <a:highlight>
                  <a:srgbClr val="FCFCFC"/>
                </a:highlight>
                <a:latin typeface="Avenir"/>
                <a:ea typeface="Avenir"/>
                <a:cs typeface="Avenir"/>
                <a:sym typeface="Avenir"/>
              </a:rPr>
              <a:t>ID: Illegal Instruction</a:t>
            </a:r>
            <a:endParaRPr sz="2100">
              <a:solidFill>
                <a:srgbClr val="404040"/>
              </a:solidFill>
              <a:highlight>
                <a:srgbClr val="FCFCFC"/>
              </a:highlight>
              <a:latin typeface="Avenir"/>
              <a:ea typeface="Avenir"/>
              <a:cs typeface="Avenir"/>
              <a:sym typeface="Avenir"/>
            </a:endParaRPr>
          </a:p>
          <a:p>
            <a:pPr indent="0" lvl="0" marL="0" rtl="0" algn="l">
              <a:lnSpc>
                <a:spcPct val="200000"/>
              </a:lnSpc>
              <a:spcBef>
                <a:spcPts val="0"/>
              </a:spcBef>
              <a:spcAft>
                <a:spcPts val="0"/>
              </a:spcAft>
              <a:buClr>
                <a:schemeClr val="dk1"/>
              </a:buClr>
              <a:buSzPts val="1100"/>
              <a:buFont typeface="Arial"/>
              <a:buNone/>
            </a:pPr>
            <a:r>
              <a:rPr lang="zh-CN" sz="2100">
                <a:solidFill>
                  <a:srgbClr val="404040"/>
                </a:solidFill>
                <a:highlight>
                  <a:srgbClr val="FCFCFC"/>
                </a:highlight>
                <a:latin typeface="Avenir"/>
                <a:ea typeface="Avenir"/>
                <a:cs typeface="Avenir"/>
                <a:sym typeface="Avenir"/>
              </a:rPr>
              <a:t>EX: Arithmetic Exception</a:t>
            </a:r>
            <a:endParaRPr sz="2100">
              <a:solidFill>
                <a:srgbClr val="404040"/>
              </a:solidFill>
              <a:highlight>
                <a:srgbClr val="FCFCFC"/>
              </a:highlight>
              <a:latin typeface="Avenir"/>
              <a:ea typeface="Avenir"/>
              <a:cs typeface="Avenir"/>
              <a:sym typeface="Avenir"/>
            </a:endParaRPr>
          </a:p>
          <a:p>
            <a:pPr indent="0" lvl="0" marL="0" rtl="0" algn="l">
              <a:lnSpc>
                <a:spcPct val="200000"/>
              </a:lnSpc>
              <a:spcBef>
                <a:spcPts val="0"/>
              </a:spcBef>
              <a:spcAft>
                <a:spcPts val="0"/>
              </a:spcAft>
              <a:buClr>
                <a:schemeClr val="dk1"/>
              </a:buClr>
              <a:buSzPts val="1100"/>
              <a:buFont typeface="Arial"/>
              <a:buNone/>
            </a:pPr>
            <a:r>
              <a:rPr lang="zh-CN" sz="2100">
                <a:solidFill>
                  <a:srgbClr val="404040"/>
                </a:solidFill>
                <a:highlight>
                  <a:srgbClr val="FCFCFC"/>
                </a:highlight>
                <a:latin typeface="Avenir"/>
                <a:ea typeface="Avenir"/>
                <a:cs typeface="Avenir"/>
                <a:sym typeface="Avenir"/>
              </a:rPr>
              <a:t>MEM: Memory Fault (Illegal Memory Address)</a:t>
            </a:r>
            <a:endParaRPr sz="2100">
              <a:solidFill>
                <a:srgbClr val="404040"/>
              </a:solidFill>
              <a:highlight>
                <a:srgbClr val="FCFCFC"/>
              </a:highlight>
              <a:latin typeface="Avenir"/>
              <a:ea typeface="Avenir"/>
              <a:cs typeface="Avenir"/>
              <a:sym typeface="Avenir"/>
            </a:endParaRPr>
          </a:p>
          <a:p>
            <a:pPr indent="0" lvl="0" marL="0" rtl="0" algn="l">
              <a:lnSpc>
                <a:spcPct val="200000"/>
              </a:lnSpc>
              <a:spcBef>
                <a:spcPts val="0"/>
              </a:spcBef>
              <a:spcAft>
                <a:spcPts val="0"/>
              </a:spcAft>
              <a:buNone/>
            </a:pPr>
            <a:r>
              <a:rPr lang="zh-CN" sz="2100">
                <a:solidFill>
                  <a:srgbClr val="404040"/>
                </a:solidFill>
                <a:highlight>
                  <a:srgbClr val="FCFCFC"/>
                </a:highlight>
                <a:latin typeface="Avenir"/>
                <a:ea typeface="Avenir"/>
                <a:cs typeface="Avenir"/>
                <a:sym typeface="Avenir"/>
              </a:rPr>
              <a:t>WB</a:t>
            </a:r>
            <a:endParaRPr sz="2100">
              <a:solidFill>
                <a:srgbClr val="404040"/>
              </a:solidFill>
              <a:highlight>
                <a:srgbClr val="FCFCFC"/>
              </a:highlight>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latin typeface="Avenir"/>
                <a:ea typeface="Avenir"/>
                <a:cs typeface="Avenir"/>
                <a:sym typeface="Avenir"/>
              </a:rPr>
              <a:t>Overview</a:t>
            </a:r>
            <a:endParaRPr>
              <a:latin typeface="Avenir"/>
              <a:ea typeface="Avenir"/>
              <a:cs typeface="Avenir"/>
              <a:sym typeface="Avenir"/>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55600" lvl="0" marL="457200" rtl="0" algn="l">
              <a:lnSpc>
                <a:spcPct val="150000"/>
              </a:lnSpc>
              <a:spcBef>
                <a:spcPts val="0"/>
              </a:spcBef>
              <a:spcAft>
                <a:spcPts val="0"/>
              </a:spcAft>
              <a:buClr>
                <a:srgbClr val="121212"/>
              </a:buClr>
              <a:buSzPts val="2000"/>
              <a:buFont typeface="Avenir"/>
              <a:buChar char="●"/>
            </a:pPr>
            <a:r>
              <a:rPr lang="zh-CN" sz="2000">
                <a:solidFill>
                  <a:srgbClr val="121212"/>
                </a:solidFill>
                <a:latin typeface="Avenir"/>
                <a:ea typeface="Avenir"/>
                <a:cs typeface="Avenir"/>
                <a:sym typeface="Avenir"/>
              </a:rPr>
              <a:t>RISC-V Privilege Levels</a:t>
            </a:r>
            <a:endParaRPr sz="2000">
              <a:solidFill>
                <a:srgbClr val="121212"/>
              </a:solidFill>
              <a:latin typeface="Avenir"/>
              <a:ea typeface="Avenir"/>
              <a:cs typeface="Avenir"/>
              <a:sym typeface="Avenir"/>
            </a:endParaRPr>
          </a:p>
          <a:p>
            <a:pPr indent="-355600" lvl="0" marL="457200" rtl="0" algn="l">
              <a:lnSpc>
                <a:spcPct val="150000"/>
              </a:lnSpc>
              <a:spcBef>
                <a:spcPts val="0"/>
              </a:spcBef>
              <a:spcAft>
                <a:spcPts val="0"/>
              </a:spcAft>
              <a:buClr>
                <a:srgbClr val="121212"/>
              </a:buClr>
              <a:buSzPts val="2000"/>
              <a:buFont typeface="Avenir"/>
              <a:buChar char="●"/>
            </a:pPr>
            <a:r>
              <a:rPr lang="zh-CN" sz="2000">
                <a:solidFill>
                  <a:srgbClr val="121212"/>
                </a:solidFill>
                <a:latin typeface="Avenir"/>
                <a:ea typeface="Avenir"/>
                <a:cs typeface="Avenir"/>
                <a:sym typeface="Avenir"/>
              </a:rPr>
              <a:t>Control Status Registers (CSR)</a:t>
            </a:r>
            <a:endParaRPr sz="2000">
              <a:solidFill>
                <a:srgbClr val="121212"/>
              </a:solidFill>
              <a:latin typeface="Avenir"/>
              <a:ea typeface="Avenir"/>
              <a:cs typeface="Avenir"/>
              <a:sym typeface="Avenir"/>
            </a:endParaRPr>
          </a:p>
          <a:p>
            <a:pPr indent="-355600" lvl="0" marL="457200" rtl="0" algn="l">
              <a:lnSpc>
                <a:spcPct val="150000"/>
              </a:lnSpc>
              <a:spcBef>
                <a:spcPts val="0"/>
              </a:spcBef>
              <a:spcAft>
                <a:spcPts val="0"/>
              </a:spcAft>
              <a:buClr>
                <a:srgbClr val="121212"/>
              </a:buClr>
              <a:buSzPts val="2000"/>
              <a:buFont typeface="Avenir"/>
              <a:buChar char="●"/>
            </a:pPr>
            <a:r>
              <a:rPr lang="zh-CN" sz="2000">
                <a:solidFill>
                  <a:srgbClr val="121212"/>
                </a:solidFill>
                <a:latin typeface="Avenir"/>
                <a:ea typeface="Avenir"/>
                <a:cs typeface="Avenir"/>
                <a:sym typeface="Avenir"/>
              </a:rPr>
              <a:t>CSR Instructions</a:t>
            </a:r>
            <a:endParaRPr sz="2000">
              <a:solidFill>
                <a:srgbClr val="121212"/>
              </a:solidFill>
              <a:latin typeface="Avenir"/>
              <a:ea typeface="Avenir"/>
              <a:cs typeface="Avenir"/>
              <a:sym typeface="Avenir"/>
            </a:endParaRPr>
          </a:p>
          <a:p>
            <a:pPr indent="-355600" lvl="0" marL="457200" rtl="0" algn="l">
              <a:lnSpc>
                <a:spcPct val="150000"/>
              </a:lnSpc>
              <a:spcBef>
                <a:spcPts val="0"/>
              </a:spcBef>
              <a:spcAft>
                <a:spcPts val="0"/>
              </a:spcAft>
              <a:buClr>
                <a:srgbClr val="121212"/>
              </a:buClr>
              <a:buSzPts val="2000"/>
              <a:buFont typeface="Avenir"/>
              <a:buChar char="●"/>
            </a:pPr>
            <a:r>
              <a:rPr lang="zh-CN" sz="2000">
                <a:solidFill>
                  <a:srgbClr val="121212"/>
                </a:solidFill>
                <a:latin typeface="Avenir"/>
                <a:ea typeface="Avenir"/>
                <a:cs typeface="Avenir"/>
                <a:sym typeface="Avenir"/>
              </a:rPr>
              <a:t>Machine-Mode Privileged Instructions</a:t>
            </a:r>
            <a:endParaRPr sz="2000">
              <a:solidFill>
                <a:srgbClr val="121212"/>
              </a:solidFill>
              <a:latin typeface="Avenir"/>
              <a:ea typeface="Avenir"/>
              <a:cs typeface="Avenir"/>
              <a:sym typeface="Avenir"/>
            </a:endParaRPr>
          </a:p>
          <a:p>
            <a:pPr indent="-355600" lvl="0" marL="457200" rtl="0" algn="l">
              <a:lnSpc>
                <a:spcPct val="150000"/>
              </a:lnSpc>
              <a:spcBef>
                <a:spcPts val="0"/>
              </a:spcBef>
              <a:spcAft>
                <a:spcPts val="0"/>
              </a:spcAft>
              <a:buClr>
                <a:srgbClr val="121212"/>
              </a:buClr>
              <a:buSzPts val="2000"/>
              <a:buFont typeface="Avenir"/>
              <a:buChar char="●"/>
            </a:pPr>
            <a:r>
              <a:rPr lang="zh-CN" sz="2000">
                <a:solidFill>
                  <a:srgbClr val="121212"/>
                </a:solidFill>
                <a:latin typeface="Avenir"/>
                <a:ea typeface="Avenir"/>
                <a:cs typeface="Avenir"/>
                <a:sym typeface="Avenir"/>
              </a:rPr>
              <a:t>Trap Handling Process</a:t>
            </a:r>
            <a:endParaRPr sz="2000">
              <a:solidFill>
                <a:srgbClr val="121212"/>
              </a:solidFill>
              <a:latin typeface="Avenir"/>
              <a:ea typeface="Avenir"/>
              <a:cs typeface="Avenir"/>
              <a:sym typeface="Avenir"/>
            </a:endParaRPr>
          </a:p>
          <a:p>
            <a:pPr indent="-355600" lvl="0" marL="457200" rtl="0" algn="l">
              <a:lnSpc>
                <a:spcPct val="150000"/>
              </a:lnSpc>
              <a:spcBef>
                <a:spcPts val="0"/>
              </a:spcBef>
              <a:spcAft>
                <a:spcPts val="0"/>
              </a:spcAft>
              <a:buClr>
                <a:srgbClr val="121212"/>
              </a:buClr>
              <a:buSzPts val="2000"/>
              <a:buFont typeface="Avenir"/>
              <a:buChar char="●"/>
            </a:pPr>
            <a:r>
              <a:rPr lang="zh-CN" sz="2000">
                <a:solidFill>
                  <a:srgbClr val="121212"/>
                </a:solidFill>
                <a:latin typeface="Avenir"/>
                <a:ea typeface="Avenir"/>
                <a:cs typeface="Avenir"/>
                <a:sym typeface="Avenir"/>
              </a:rPr>
              <a:t>Pipelined CPU Supporting Exception &amp; Interrupt</a:t>
            </a:r>
            <a:endParaRPr sz="2000">
              <a:solidFill>
                <a:srgbClr val="121212"/>
              </a:solidFill>
              <a:latin typeface="Avenir"/>
              <a:ea typeface="Avenir"/>
              <a:cs typeface="Avenir"/>
              <a:sym typeface="Avenir"/>
            </a:endParaRPr>
          </a:p>
          <a:p>
            <a:pPr indent="-355600" lvl="0" marL="457200" rtl="0" algn="l">
              <a:lnSpc>
                <a:spcPct val="150000"/>
              </a:lnSpc>
              <a:spcBef>
                <a:spcPts val="0"/>
              </a:spcBef>
              <a:spcAft>
                <a:spcPts val="0"/>
              </a:spcAft>
              <a:buClr>
                <a:srgbClr val="121212"/>
              </a:buClr>
              <a:buSzPts val="2000"/>
              <a:buFont typeface="Avenir"/>
              <a:buChar char="●"/>
            </a:pPr>
            <a:r>
              <a:rPr lang="zh-CN" sz="2000">
                <a:solidFill>
                  <a:srgbClr val="121212"/>
                </a:solidFill>
                <a:latin typeface="Avenir"/>
                <a:ea typeface="Avenir"/>
                <a:cs typeface="Avenir"/>
                <a:sym typeface="Avenir"/>
              </a:rPr>
              <a:t>Codes: Exception Unit</a:t>
            </a:r>
            <a:endParaRPr sz="2000">
              <a:solidFill>
                <a:srgbClr val="121212"/>
              </a:solidFill>
              <a:latin typeface="Avenir"/>
              <a:ea typeface="Avenir"/>
              <a:cs typeface="Avenir"/>
              <a:sym typeface="Avenir"/>
            </a:endParaRPr>
          </a:p>
          <a:p>
            <a:pPr indent="0" lvl="0" marL="457200" rtl="0" algn="l">
              <a:lnSpc>
                <a:spcPct val="150000"/>
              </a:lnSpc>
              <a:spcBef>
                <a:spcPts val="1200"/>
              </a:spcBef>
              <a:spcAft>
                <a:spcPts val="1200"/>
              </a:spcAft>
              <a:buNone/>
            </a:pPr>
            <a:r>
              <a:t/>
            </a:r>
            <a:endParaRPr sz="2000">
              <a:solidFill>
                <a:srgbClr val="121212"/>
              </a:solidFill>
              <a:latin typeface="Avenir"/>
              <a:ea typeface="Avenir"/>
              <a:cs typeface="Avenir"/>
              <a:sym typeface="Aveni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2"/>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Pipelined CPU Supporting Exception &amp; Interrupt</a:t>
            </a:r>
            <a:endParaRPr sz="2800">
              <a:solidFill>
                <a:srgbClr val="000000"/>
              </a:solidFill>
              <a:latin typeface="Avenir"/>
              <a:ea typeface="Avenir"/>
              <a:cs typeface="Avenir"/>
              <a:sym typeface="Avenir"/>
            </a:endParaRPr>
          </a:p>
        </p:txBody>
      </p:sp>
      <p:sp>
        <p:nvSpPr>
          <p:cNvPr id="261" name="Google Shape;261;p42"/>
          <p:cNvSpPr txBox="1"/>
          <p:nvPr/>
        </p:nvSpPr>
        <p:spPr>
          <a:xfrm>
            <a:off x="1935675" y="2257125"/>
            <a:ext cx="80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600">
                <a:latin typeface="Avenir"/>
                <a:ea typeface="Avenir"/>
                <a:cs typeface="Avenir"/>
                <a:sym typeface="Avenir"/>
              </a:rPr>
              <a:t>Inst 1</a:t>
            </a:r>
            <a:endParaRPr sz="1600">
              <a:latin typeface="Avenir"/>
              <a:ea typeface="Avenir"/>
              <a:cs typeface="Avenir"/>
              <a:sym typeface="Avenir"/>
            </a:endParaRPr>
          </a:p>
        </p:txBody>
      </p:sp>
      <p:sp>
        <p:nvSpPr>
          <p:cNvPr id="262" name="Google Shape;262;p42"/>
          <p:cNvSpPr txBox="1"/>
          <p:nvPr/>
        </p:nvSpPr>
        <p:spPr>
          <a:xfrm>
            <a:off x="1935675" y="2741000"/>
            <a:ext cx="80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600">
                <a:latin typeface="Avenir"/>
                <a:ea typeface="Avenir"/>
                <a:cs typeface="Avenir"/>
                <a:sym typeface="Avenir"/>
              </a:rPr>
              <a:t>Inst 2</a:t>
            </a:r>
            <a:endParaRPr sz="1600">
              <a:latin typeface="Avenir"/>
              <a:ea typeface="Avenir"/>
              <a:cs typeface="Avenir"/>
              <a:sym typeface="Avenir"/>
            </a:endParaRPr>
          </a:p>
        </p:txBody>
      </p:sp>
      <p:sp>
        <p:nvSpPr>
          <p:cNvPr id="263" name="Google Shape;263;p42"/>
          <p:cNvSpPr txBox="1"/>
          <p:nvPr/>
        </p:nvSpPr>
        <p:spPr>
          <a:xfrm>
            <a:off x="3074925" y="2257125"/>
            <a:ext cx="3641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600">
                <a:latin typeface="Avenir"/>
                <a:ea typeface="Avenir"/>
                <a:cs typeface="Avenir"/>
                <a:sym typeface="Avenir"/>
              </a:rPr>
              <a:t>IF		ID		EX		</a:t>
            </a:r>
            <a:r>
              <a:rPr b="1" lang="zh-CN" sz="1600">
                <a:solidFill>
                  <a:srgbClr val="FF9900"/>
                </a:solidFill>
                <a:latin typeface="Avenir"/>
                <a:ea typeface="Avenir"/>
                <a:cs typeface="Avenir"/>
                <a:sym typeface="Avenir"/>
              </a:rPr>
              <a:t>MEM</a:t>
            </a:r>
            <a:endParaRPr b="1" sz="1600">
              <a:solidFill>
                <a:srgbClr val="FF9900"/>
              </a:solidFill>
              <a:latin typeface="Avenir"/>
              <a:ea typeface="Avenir"/>
              <a:cs typeface="Avenir"/>
              <a:sym typeface="Avenir"/>
            </a:endParaRPr>
          </a:p>
        </p:txBody>
      </p:sp>
      <p:sp>
        <p:nvSpPr>
          <p:cNvPr id="264" name="Google Shape;264;p42"/>
          <p:cNvSpPr txBox="1"/>
          <p:nvPr/>
        </p:nvSpPr>
        <p:spPr>
          <a:xfrm>
            <a:off x="4020725" y="2741000"/>
            <a:ext cx="2524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600">
                <a:latin typeface="Avenir"/>
                <a:ea typeface="Avenir"/>
                <a:cs typeface="Avenir"/>
                <a:sym typeface="Avenir"/>
              </a:rPr>
              <a:t>IF		</a:t>
            </a:r>
            <a:r>
              <a:rPr b="1" lang="zh-CN" sz="1600">
                <a:solidFill>
                  <a:srgbClr val="FF9900"/>
                </a:solidFill>
                <a:latin typeface="Avenir"/>
                <a:ea typeface="Avenir"/>
                <a:cs typeface="Avenir"/>
                <a:sym typeface="Avenir"/>
              </a:rPr>
              <a:t>ID</a:t>
            </a:r>
            <a:r>
              <a:rPr lang="zh-CN" sz="1600">
                <a:latin typeface="Avenir"/>
                <a:ea typeface="Avenir"/>
                <a:cs typeface="Avenir"/>
                <a:sym typeface="Avenir"/>
              </a:rPr>
              <a:t>		 EX</a:t>
            </a:r>
            <a:endParaRPr sz="1600">
              <a:latin typeface="Avenir"/>
              <a:ea typeface="Avenir"/>
              <a:cs typeface="Avenir"/>
              <a:sym typeface="Avenir"/>
            </a:endParaRPr>
          </a:p>
        </p:txBody>
      </p:sp>
      <p:sp>
        <p:nvSpPr>
          <p:cNvPr id="265" name="Google Shape;265;p42"/>
          <p:cNvSpPr txBox="1"/>
          <p:nvPr/>
        </p:nvSpPr>
        <p:spPr>
          <a:xfrm>
            <a:off x="3074925" y="1863950"/>
            <a:ext cx="321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600">
                <a:latin typeface="Avenir"/>
                <a:ea typeface="Avenir"/>
                <a:cs typeface="Avenir"/>
                <a:sym typeface="Avenir"/>
              </a:rPr>
              <a:t>1		 2		 3		   4</a:t>
            </a:r>
            <a:endParaRPr sz="1600">
              <a:latin typeface="Avenir"/>
              <a:ea typeface="Avenir"/>
              <a:cs typeface="Avenir"/>
              <a:sym typeface="Aveni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Pipelined CPU Supporting Exception &amp; Interrupt</a:t>
            </a:r>
            <a:endParaRPr sz="2800">
              <a:solidFill>
                <a:srgbClr val="000000"/>
              </a:solidFill>
              <a:latin typeface="Avenir"/>
              <a:ea typeface="Avenir"/>
              <a:cs typeface="Avenir"/>
              <a:sym typeface="Avenir"/>
            </a:endParaRPr>
          </a:p>
        </p:txBody>
      </p:sp>
      <p:sp>
        <p:nvSpPr>
          <p:cNvPr id="271" name="Google Shape;271;p43"/>
          <p:cNvSpPr txBox="1"/>
          <p:nvPr/>
        </p:nvSpPr>
        <p:spPr>
          <a:xfrm>
            <a:off x="368175" y="1249625"/>
            <a:ext cx="8110500" cy="3093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zh-CN" sz="2100">
                <a:solidFill>
                  <a:srgbClr val="404040"/>
                </a:solidFill>
                <a:highlight>
                  <a:srgbClr val="FCFCFC"/>
                </a:highlight>
                <a:latin typeface="Avenir"/>
                <a:ea typeface="Avenir"/>
                <a:cs typeface="Avenir"/>
                <a:sym typeface="Avenir"/>
              </a:rPr>
              <a:t>IF: Memory Fault (Illegal Memory Address)</a:t>
            </a:r>
            <a:endParaRPr sz="2100">
              <a:solidFill>
                <a:srgbClr val="404040"/>
              </a:solidFill>
              <a:highlight>
                <a:srgbClr val="FCFCFC"/>
              </a:highlight>
              <a:latin typeface="Avenir"/>
              <a:ea typeface="Avenir"/>
              <a:cs typeface="Avenir"/>
              <a:sym typeface="Avenir"/>
            </a:endParaRPr>
          </a:p>
          <a:p>
            <a:pPr indent="0" lvl="0" marL="0" rtl="0" algn="l">
              <a:lnSpc>
                <a:spcPct val="200000"/>
              </a:lnSpc>
              <a:spcBef>
                <a:spcPts val="0"/>
              </a:spcBef>
              <a:spcAft>
                <a:spcPts val="0"/>
              </a:spcAft>
              <a:buNone/>
            </a:pPr>
            <a:r>
              <a:rPr lang="zh-CN" sz="2100">
                <a:solidFill>
                  <a:srgbClr val="404040"/>
                </a:solidFill>
                <a:highlight>
                  <a:srgbClr val="FCFCFC"/>
                </a:highlight>
                <a:latin typeface="Avenir"/>
                <a:ea typeface="Avenir"/>
                <a:cs typeface="Avenir"/>
                <a:sym typeface="Avenir"/>
              </a:rPr>
              <a:t>ID: Illegal Instruction</a:t>
            </a:r>
            <a:endParaRPr sz="2100">
              <a:solidFill>
                <a:srgbClr val="404040"/>
              </a:solidFill>
              <a:highlight>
                <a:srgbClr val="FCFCFC"/>
              </a:highlight>
              <a:latin typeface="Avenir"/>
              <a:ea typeface="Avenir"/>
              <a:cs typeface="Avenir"/>
              <a:sym typeface="Avenir"/>
            </a:endParaRPr>
          </a:p>
          <a:p>
            <a:pPr indent="0" lvl="0" marL="0" rtl="0" algn="l">
              <a:lnSpc>
                <a:spcPct val="200000"/>
              </a:lnSpc>
              <a:spcBef>
                <a:spcPts val="0"/>
              </a:spcBef>
              <a:spcAft>
                <a:spcPts val="0"/>
              </a:spcAft>
              <a:buNone/>
            </a:pPr>
            <a:r>
              <a:rPr lang="zh-CN" sz="2100">
                <a:solidFill>
                  <a:srgbClr val="404040"/>
                </a:solidFill>
                <a:highlight>
                  <a:srgbClr val="FCFCFC"/>
                </a:highlight>
                <a:latin typeface="Avenir"/>
                <a:ea typeface="Avenir"/>
                <a:cs typeface="Avenir"/>
                <a:sym typeface="Avenir"/>
              </a:rPr>
              <a:t>EX: Arithmetic Exception</a:t>
            </a:r>
            <a:endParaRPr sz="2100">
              <a:solidFill>
                <a:srgbClr val="404040"/>
              </a:solidFill>
              <a:highlight>
                <a:srgbClr val="FCFCFC"/>
              </a:highlight>
              <a:latin typeface="Avenir"/>
              <a:ea typeface="Avenir"/>
              <a:cs typeface="Avenir"/>
              <a:sym typeface="Avenir"/>
            </a:endParaRPr>
          </a:p>
          <a:p>
            <a:pPr indent="0" lvl="0" marL="0" rtl="0" algn="l">
              <a:lnSpc>
                <a:spcPct val="200000"/>
              </a:lnSpc>
              <a:spcBef>
                <a:spcPts val="0"/>
              </a:spcBef>
              <a:spcAft>
                <a:spcPts val="0"/>
              </a:spcAft>
              <a:buNone/>
            </a:pPr>
            <a:r>
              <a:rPr lang="zh-CN" sz="2100">
                <a:solidFill>
                  <a:srgbClr val="404040"/>
                </a:solidFill>
                <a:highlight>
                  <a:srgbClr val="FCFCFC"/>
                </a:highlight>
                <a:latin typeface="Avenir"/>
                <a:ea typeface="Avenir"/>
                <a:cs typeface="Avenir"/>
                <a:sym typeface="Avenir"/>
              </a:rPr>
              <a:t>MEM: Memory Fault (Illegal Memory Address)</a:t>
            </a:r>
            <a:endParaRPr sz="2100">
              <a:solidFill>
                <a:srgbClr val="404040"/>
              </a:solidFill>
              <a:highlight>
                <a:srgbClr val="FCFCFC"/>
              </a:highlight>
              <a:latin typeface="Avenir"/>
              <a:ea typeface="Avenir"/>
              <a:cs typeface="Avenir"/>
              <a:sym typeface="Avenir"/>
            </a:endParaRPr>
          </a:p>
          <a:p>
            <a:pPr indent="0" lvl="0" marL="0" rtl="0" algn="l">
              <a:lnSpc>
                <a:spcPct val="200000"/>
              </a:lnSpc>
              <a:spcBef>
                <a:spcPts val="0"/>
              </a:spcBef>
              <a:spcAft>
                <a:spcPts val="0"/>
              </a:spcAft>
              <a:buNone/>
            </a:pPr>
            <a:r>
              <a:rPr b="1" lang="zh-CN" sz="2100">
                <a:solidFill>
                  <a:srgbClr val="FF9900"/>
                </a:solidFill>
                <a:highlight>
                  <a:srgbClr val="FCFCFC"/>
                </a:highlight>
                <a:latin typeface="Avenir"/>
                <a:ea typeface="Avenir"/>
                <a:cs typeface="Avenir"/>
                <a:sym typeface="Avenir"/>
              </a:rPr>
              <a:t>WB</a:t>
            </a:r>
            <a:endParaRPr b="1" sz="2100">
              <a:solidFill>
                <a:srgbClr val="FF9900"/>
              </a:solidFill>
              <a:highlight>
                <a:srgbClr val="FCFCFC"/>
              </a:highlight>
              <a:latin typeface="Avenir"/>
              <a:ea typeface="Avenir"/>
              <a:cs typeface="Avenir"/>
              <a:sym typeface="Aveni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44"/>
          <p:cNvPicPr preferRelativeResize="0"/>
          <p:nvPr/>
        </p:nvPicPr>
        <p:blipFill rotWithShape="1">
          <a:blip r:embed="rId3">
            <a:alphaModFix/>
          </a:blip>
          <a:srcRect b="1729" l="0" r="0" t="0"/>
          <a:stretch/>
        </p:blipFill>
        <p:spPr>
          <a:xfrm>
            <a:off x="1147125" y="0"/>
            <a:ext cx="6758656" cy="5143499"/>
          </a:xfrm>
          <a:prstGeom prst="rect">
            <a:avLst/>
          </a:prstGeom>
          <a:noFill/>
          <a:ln>
            <a:noFill/>
          </a:ln>
        </p:spPr>
      </p:pic>
      <p:sp>
        <p:nvSpPr>
          <p:cNvPr id="277" name="Google Shape;277;p44"/>
          <p:cNvSpPr txBox="1"/>
          <p:nvPr/>
        </p:nvSpPr>
        <p:spPr>
          <a:xfrm>
            <a:off x="7688875" y="547400"/>
            <a:ext cx="1875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latin typeface="Avenir"/>
                <a:ea typeface="Avenir"/>
                <a:cs typeface="Avenir"/>
                <a:sym typeface="Avenir"/>
              </a:rPr>
              <a:t>e</a:t>
            </a:r>
            <a:r>
              <a:rPr lang="zh-CN" sz="1200">
                <a:latin typeface="Avenir"/>
                <a:ea typeface="Avenir"/>
                <a:cs typeface="Avenir"/>
                <a:sym typeface="Avenir"/>
              </a:rPr>
              <a:t>call, </a:t>
            </a:r>
            <a:endParaRPr sz="1200">
              <a:latin typeface="Avenir"/>
              <a:ea typeface="Avenir"/>
              <a:cs typeface="Avenir"/>
              <a:sym typeface="Avenir"/>
            </a:endParaRPr>
          </a:p>
          <a:p>
            <a:pPr indent="0" lvl="0" marL="0" rtl="0" algn="l">
              <a:spcBef>
                <a:spcPts val="0"/>
              </a:spcBef>
              <a:spcAft>
                <a:spcPts val="0"/>
              </a:spcAft>
              <a:buNone/>
            </a:pPr>
            <a:r>
              <a:rPr lang="zh-CN" sz="1200">
                <a:latin typeface="Avenir"/>
                <a:ea typeface="Avenir"/>
                <a:cs typeface="Avenir"/>
                <a:sym typeface="Avenir"/>
              </a:rPr>
              <a:t>exception, </a:t>
            </a:r>
            <a:endParaRPr sz="1200">
              <a:latin typeface="Avenir"/>
              <a:ea typeface="Avenir"/>
              <a:cs typeface="Avenir"/>
              <a:sym typeface="Avenir"/>
            </a:endParaRPr>
          </a:p>
          <a:p>
            <a:pPr indent="0" lvl="0" marL="0" rtl="0" algn="l">
              <a:spcBef>
                <a:spcPts val="0"/>
              </a:spcBef>
              <a:spcAft>
                <a:spcPts val="0"/>
              </a:spcAft>
              <a:buNone/>
            </a:pPr>
            <a:r>
              <a:rPr lang="zh-CN" sz="1200">
                <a:latin typeface="Avenir"/>
                <a:ea typeface="Avenir"/>
                <a:cs typeface="Avenir"/>
                <a:sym typeface="Avenir"/>
              </a:rPr>
              <a:t>interrupt</a:t>
            </a:r>
            <a:endParaRPr sz="1200">
              <a:latin typeface="Avenir"/>
              <a:ea typeface="Avenir"/>
              <a:cs typeface="Avenir"/>
              <a:sym typeface="Avenir"/>
            </a:endParaRPr>
          </a:p>
          <a:p>
            <a:pPr indent="0" lvl="0" marL="0" rtl="0" algn="l">
              <a:spcBef>
                <a:spcPts val="0"/>
              </a:spcBef>
              <a:spcAft>
                <a:spcPts val="0"/>
              </a:spcAft>
              <a:buNone/>
            </a:pPr>
            <a:r>
              <a:t/>
            </a:r>
            <a:endParaRPr sz="1200">
              <a:latin typeface="Avenir"/>
              <a:ea typeface="Avenir"/>
              <a:cs typeface="Avenir"/>
              <a:sym typeface="Avenir"/>
            </a:endParaRPr>
          </a:p>
        </p:txBody>
      </p:sp>
      <p:sp>
        <p:nvSpPr>
          <p:cNvPr id="278" name="Google Shape;278;p44"/>
          <p:cNvSpPr txBox="1"/>
          <p:nvPr/>
        </p:nvSpPr>
        <p:spPr>
          <a:xfrm>
            <a:off x="7607850" y="1846825"/>
            <a:ext cx="736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solidFill>
                  <a:schemeClr val="dk1"/>
                </a:solidFill>
                <a:latin typeface="Avenir"/>
                <a:ea typeface="Avenir"/>
                <a:cs typeface="Avenir"/>
                <a:sym typeface="Avenir"/>
              </a:rPr>
              <a:t>mret,</a:t>
            </a:r>
            <a:endParaRPr sz="1200">
              <a:solidFill>
                <a:schemeClr val="dk1"/>
              </a:solidFill>
              <a:latin typeface="Avenir"/>
              <a:ea typeface="Avenir"/>
              <a:cs typeface="Avenir"/>
              <a:sym typeface="Avenir"/>
            </a:endParaRPr>
          </a:p>
          <a:p>
            <a:pPr indent="0" lvl="0" marL="0" rtl="0" algn="l">
              <a:spcBef>
                <a:spcPts val="0"/>
              </a:spcBef>
              <a:spcAft>
                <a:spcPts val="0"/>
              </a:spcAft>
              <a:buNone/>
            </a:pPr>
            <a:r>
              <a:rPr lang="zh-CN" sz="1200">
                <a:solidFill>
                  <a:schemeClr val="dk1"/>
                </a:solidFill>
                <a:latin typeface="Avenir"/>
                <a:ea typeface="Avenir"/>
                <a:cs typeface="Avenir"/>
                <a:sym typeface="Avenir"/>
              </a:rPr>
              <a:t>csr inst</a:t>
            </a:r>
            <a:endParaRPr sz="1200">
              <a:solidFill>
                <a:schemeClr val="dk1"/>
              </a:solidFill>
              <a:latin typeface="Avenir"/>
              <a:ea typeface="Avenir"/>
              <a:cs typeface="Avenir"/>
              <a:sym typeface="Avenir"/>
            </a:endParaRPr>
          </a:p>
        </p:txBody>
      </p:sp>
      <p:cxnSp>
        <p:nvCxnSpPr>
          <p:cNvPr id="279" name="Google Shape;279;p44"/>
          <p:cNvCxnSpPr>
            <a:endCxn id="277" idx="1"/>
          </p:cNvCxnSpPr>
          <p:nvPr/>
        </p:nvCxnSpPr>
        <p:spPr>
          <a:xfrm flipH="1" rot="10800000">
            <a:off x="7086475" y="1009100"/>
            <a:ext cx="602400" cy="12600"/>
          </a:xfrm>
          <a:prstGeom prst="straightConnector1">
            <a:avLst/>
          </a:prstGeom>
          <a:noFill/>
          <a:ln cap="flat" cmpd="sng" w="19050">
            <a:solidFill>
              <a:schemeClr val="accent4"/>
            </a:solidFill>
            <a:prstDash val="solid"/>
            <a:round/>
            <a:headEnd len="med" w="med" type="none"/>
            <a:tailEnd len="med" w="med" type="triangle"/>
          </a:ln>
        </p:spPr>
      </p:cxnSp>
      <p:cxnSp>
        <p:nvCxnSpPr>
          <p:cNvPr id="280" name="Google Shape;280;p44"/>
          <p:cNvCxnSpPr>
            <a:endCxn id="278" idx="1"/>
          </p:cNvCxnSpPr>
          <p:nvPr/>
        </p:nvCxnSpPr>
        <p:spPr>
          <a:xfrm>
            <a:off x="6001950" y="1189975"/>
            <a:ext cx="1605900" cy="933900"/>
          </a:xfrm>
          <a:prstGeom prst="straightConnector1">
            <a:avLst/>
          </a:prstGeom>
          <a:noFill/>
          <a:ln cap="flat" cmpd="sng" w="19050">
            <a:solidFill>
              <a:schemeClr val="accent4"/>
            </a:solidFill>
            <a:prstDash val="solid"/>
            <a:round/>
            <a:headEnd len="med" w="med"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ph type="ctrTitle"/>
          </p:nvPr>
        </p:nvSpPr>
        <p:spPr>
          <a:xfrm>
            <a:off x="311708" y="10628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CN">
                <a:latin typeface="Avenir"/>
                <a:ea typeface="Avenir"/>
                <a:cs typeface="Avenir"/>
                <a:sym typeface="Avenir"/>
              </a:rPr>
              <a:t>Codes: Exception Unit</a:t>
            </a:r>
            <a:endParaRPr>
              <a:latin typeface="Avenir"/>
              <a:ea typeface="Avenir"/>
              <a:cs typeface="Avenir"/>
              <a:sym typeface="Aveni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6"/>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Exception Unit</a:t>
            </a:r>
            <a:endParaRPr sz="2800">
              <a:solidFill>
                <a:srgbClr val="000000"/>
              </a:solidFill>
              <a:latin typeface="Avenir"/>
              <a:ea typeface="Avenir"/>
              <a:cs typeface="Avenir"/>
              <a:sym typeface="Avenir"/>
            </a:endParaRPr>
          </a:p>
        </p:txBody>
      </p:sp>
      <p:sp>
        <p:nvSpPr>
          <p:cNvPr id="291" name="Google Shape;291;p46"/>
          <p:cNvSpPr txBox="1"/>
          <p:nvPr/>
        </p:nvSpPr>
        <p:spPr>
          <a:xfrm>
            <a:off x="368175" y="1249625"/>
            <a:ext cx="8110500" cy="507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t/>
            </a:r>
            <a:endParaRPr sz="2100">
              <a:solidFill>
                <a:srgbClr val="404040"/>
              </a:solidFill>
              <a:highlight>
                <a:srgbClr val="FCFCFC"/>
              </a:highlight>
              <a:latin typeface="Avenir"/>
              <a:ea typeface="Avenir"/>
              <a:cs typeface="Avenir"/>
              <a:sym typeface="Avenir"/>
            </a:endParaRPr>
          </a:p>
        </p:txBody>
      </p:sp>
      <p:sp>
        <p:nvSpPr>
          <p:cNvPr id="292" name="Google Shape;292;p46"/>
          <p:cNvSpPr txBox="1"/>
          <p:nvPr/>
        </p:nvSpPr>
        <p:spPr>
          <a:xfrm>
            <a:off x="368175" y="923000"/>
            <a:ext cx="3322800" cy="37827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zh-CN" sz="1100">
                <a:solidFill>
                  <a:srgbClr val="121212"/>
                </a:solidFill>
                <a:latin typeface="Fira Code"/>
                <a:ea typeface="Fira Code"/>
                <a:cs typeface="Fira Code"/>
                <a:sym typeface="Fira Code"/>
              </a:rPr>
              <a:t>// MEM</a:t>
            </a:r>
            <a:endParaRPr sz="1100">
              <a:solidFill>
                <a:srgbClr val="121212"/>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E64100"/>
                </a:solidFill>
                <a:latin typeface="Fira Code"/>
                <a:ea typeface="Fira Code"/>
                <a:cs typeface="Fira Code"/>
                <a:sym typeface="Fira Code"/>
              </a:rPr>
              <a:t>module</a:t>
            </a:r>
            <a:r>
              <a:rPr lang="zh-CN" sz="1100">
                <a:solidFill>
                  <a:srgbClr val="005661"/>
                </a:solidFill>
                <a:latin typeface="Fira Code"/>
                <a:ea typeface="Fira Code"/>
                <a:cs typeface="Fira Code"/>
                <a:sym typeface="Fira Code"/>
              </a:rPr>
              <a:t> </a:t>
            </a:r>
            <a:r>
              <a:rPr lang="zh-CN" sz="1100">
                <a:solidFill>
                  <a:srgbClr val="0094F0"/>
                </a:solidFill>
                <a:latin typeface="Fira Code"/>
                <a:ea typeface="Fira Code"/>
                <a:cs typeface="Fira Code"/>
                <a:sym typeface="Fira Code"/>
              </a:rPr>
              <a:t>ExceptionUnit</a:t>
            </a:r>
            <a:r>
              <a:rPr lang="zh-CN" sz="1100">
                <a:solidFill>
                  <a:srgbClr val="005661"/>
                </a:solidFill>
                <a:latin typeface="Fira Code"/>
                <a:ea typeface="Fira Code"/>
                <a:cs typeface="Fira Code"/>
                <a:sym typeface="Fira Code"/>
              </a:rPr>
              <a:t>(</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input</a:t>
            </a:r>
            <a:r>
              <a:rPr lang="zh-CN" sz="1100">
                <a:solidFill>
                  <a:srgbClr val="005661"/>
                </a:solidFill>
                <a:latin typeface="Fira Code"/>
                <a:ea typeface="Fira Code"/>
                <a:cs typeface="Fira Code"/>
                <a:sym typeface="Fira Code"/>
              </a:rPr>
              <a:t> clk, rst,</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input</a:t>
            </a:r>
            <a:r>
              <a:rPr lang="zh-CN" sz="1100">
                <a:solidFill>
                  <a:srgbClr val="005661"/>
                </a:solidFill>
                <a:latin typeface="Fira Code"/>
                <a:ea typeface="Fira Code"/>
                <a:cs typeface="Fira Code"/>
                <a:sym typeface="Fira Code"/>
              </a:rPr>
              <a:t> csr_rw_in,</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input</a:t>
            </a:r>
            <a:r>
              <a:rPr lang="zh-CN" sz="1100">
                <a:solidFill>
                  <a:srgbClr val="005661"/>
                </a:solidFill>
                <a:latin typeface="Fira Code"/>
                <a:ea typeface="Fira Code"/>
                <a:cs typeface="Fira Code"/>
                <a:sym typeface="Fira Code"/>
              </a:rPr>
              <a:t>[</a:t>
            </a:r>
            <a:r>
              <a:rPr lang="zh-CN" sz="1100">
                <a:solidFill>
                  <a:srgbClr val="5842FF"/>
                </a:solidFill>
                <a:latin typeface="Fira Code"/>
                <a:ea typeface="Fira Code"/>
                <a:cs typeface="Fira Code"/>
                <a:sym typeface="Fira Code"/>
              </a:rPr>
              <a:t>1</a:t>
            </a:r>
            <a:r>
              <a:rPr lang="zh-CN" sz="1100">
                <a:solidFill>
                  <a:srgbClr val="004D57"/>
                </a:solidFill>
                <a:latin typeface="Fira Code"/>
                <a:ea typeface="Fira Code"/>
                <a:cs typeface="Fira Code"/>
                <a:sym typeface="Fira Code"/>
              </a:rPr>
              <a:t>:</a:t>
            </a:r>
            <a:r>
              <a:rPr lang="zh-CN" sz="1100">
                <a:solidFill>
                  <a:srgbClr val="5842FF"/>
                </a:solidFill>
                <a:latin typeface="Fira Code"/>
                <a:ea typeface="Fira Code"/>
                <a:cs typeface="Fira Code"/>
                <a:sym typeface="Fira Code"/>
              </a:rPr>
              <a:t>0</a:t>
            </a:r>
            <a:r>
              <a:rPr lang="zh-CN" sz="1100">
                <a:solidFill>
                  <a:srgbClr val="005661"/>
                </a:solidFill>
                <a:latin typeface="Fira Code"/>
                <a:ea typeface="Fira Code"/>
                <a:cs typeface="Fira Code"/>
                <a:sym typeface="Fira Code"/>
              </a:rPr>
              <a:t>] csr_wsc_mode_in,</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input</a:t>
            </a:r>
            <a:r>
              <a:rPr lang="zh-CN" sz="1100">
                <a:solidFill>
                  <a:srgbClr val="005661"/>
                </a:solidFill>
                <a:latin typeface="Fira Code"/>
                <a:ea typeface="Fira Code"/>
                <a:cs typeface="Fira Code"/>
                <a:sym typeface="Fira Code"/>
              </a:rPr>
              <a:t> csr_w_imm_mux,</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input</a:t>
            </a:r>
            <a:r>
              <a:rPr lang="zh-CN" sz="1100">
                <a:solidFill>
                  <a:srgbClr val="005661"/>
                </a:solidFill>
                <a:latin typeface="Fira Code"/>
                <a:ea typeface="Fira Code"/>
                <a:cs typeface="Fira Code"/>
                <a:sym typeface="Fira Code"/>
              </a:rPr>
              <a:t>[</a:t>
            </a:r>
            <a:r>
              <a:rPr lang="zh-CN" sz="1100">
                <a:solidFill>
                  <a:srgbClr val="5842FF"/>
                </a:solidFill>
                <a:latin typeface="Fira Code"/>
                <a:ea typeface="Fira Code"/>
                <a:cs typeface="Fira Code"/>
                <a:sym typeface="Fira Code"/>
              </a:rPr>
              <a:t>11</a:t>
            </a:r>
            <a:r>
              <a:rPr lang="zh-CN" sz="1100">
                <a:solidFill>
                  <a:srgbClr val="004D57"/>
                </a:solidFill>
                <a:latin typeface="Fira Code"/>
                <a:ea typeface="Fira Code"/>
                <a:cs typeface="Fira Code"/>
                <a:sym typeface="Fira Code"/>
              </a:rPr>
              <a:t>:</a:t>
            </a:r>
            <a:r>
              <a:rPr lang="zh-CN" sz="1100">
                <a:solidFill>
                  <a:srgbClr val="5842FF"/>
                </a:solidFill>
                <a:latin typeface="Fira Code"/>
                <a:ea typeface="Fira Code"/>
                <a:cs typeface="Fira Code"/>
                <a:sym typeface="Fira Code"/>
              </a:rPr>
              <a:t>0</a:t>
            </a:r>
            <a:r>
              <a:rPr lang="zh-CN" sz="1100">
                <a:solidFill>
                  <a:srgbClr val="005661"/>
                </a:solidFill>
                <a:latin typeface="Fira Code"/>
                <a:ea typeface="Fira Code"/>
                <a:cs typeface="Fira Code"/>
                <a:sym typeface="Fira Code"/>
              </a:rPr>
              <a:t>] csr_rw_addr_in,</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input</a:t>
            </a:r>
            <a:r>
              <a:rPr lang="zh-CN" sz="1100">
                <a:solidFill>
                  <a:srgbClr val="005661"/>
                </a:solidFill>
                <a:latin typeface="Fira Code"/>
                <a:ea typeface="Fira Code"/>
                <a:cs typeface="Fira Code"/>
                <a:sym typeface="Fira Code"/>
              </a:rPr>
              <a:t>[</a:t>
            </a:r>
            <a:r>
              <a:rPr lang="zh-CN" sz="1100">
                <a:solidFill>
                  <a:srgbClr val="5842FF"/>
                </a:solidFill>
                <a:latin typeface="Fira Code"/>
                <a:ea typeface="Fira Code"/>
                <a:cs typeface="Fira Code"/>
                <a:sym typeface="Fira Code"/>
              </a:rPr>
              <a:t>31</a:t>
            </a:r>
            <a:r>
              <a:rPr lang="zh-CN" sz="1100">
                <a:solidFill>
                  <a:srgbClr val="004D57"/>
                </a:solidFill>
                <a:latin typeface="Fira Code"/>
                <a:ea typeface="Fira Code"/>
                <a:cs typeface="Fira Code"/>
                <a:sym typeface="Fira Code"/>
              </a:rPr>
              <a:t>:</a:t>
            </a:r>
            <a:r>
              <a:rPr lang="zh-CN" sz="1100">
                <a:solidFill>
                  <a:srgbClr val="5842FF"/>
                </a:solidFill>
                <a:latin typeface="Fira Code"/>
                <a:ea typeface="Fira Code"/>
                <a:cs typeface="Fira Code"/>
                <a:sym typeface="Fira Code"/>
              </a:rPr>
              <a:t>0</a:t>
            </a:r>
            <a:r>
              <a:rPr lang="zh-CN" sz="1100">
                <a:solidFill>
                  <a:srgbClr val="005661"/>
                </a:solidFill>
                <a:latin typeface="Fira Code"/>
                <a:ea typeface="Fira Code"/>
                <a:cs typeface="Fira Code"/>
                <a:sym typeface="Fira Code"/>
              </a:rPr>
              <a:t>] csr_w_data_reg,</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input</a:t>
            </a:r>
            <a:r>
              <a:rPr lang="zh-CN" sz="1100">
                <a:solidFill>
                  <a:srgbClr val="005661"/>
                </a:solidFill>
                <a:latin typeface="Fira Code"/>
                <a:ea typeface="Fira Code"/>
                <a:cs typeface="Fira Code"/>
                <a:sym typeface="Fira Code"/>
              </a:rPr>
              <a:t>[</a:t>
            </a:r>
            <a:r>
              <a:rPr lang="zh-CN" sz="1100">
                <a:solidFill>
                  <a:srgbClr val="5842FF"/>
                </a:solidFill>
                <a:latin typeface="Fira Code"/>
                <a:ea typeface="Fira Code"/>
                <a:cs typeface="Fira Code"/>
                <a:sym typeface="Fira Code"/>
              </a:rPr>
              <a:t>4</a:t>
            </a:r>
            <a:r>
              <a:rPr lang="zh-CN" sz="1100">
                <a:solidFill>
                  <a:srgbClr val="004D57"/>
                </a:solidFill>
                <a:latin typeface="Fira Code"/>
                <a:ea typeface="Fira Code"/>
                <a:cs typeface="Fira Code"/>
                <a:sym typeface="Fira Code"/>
              </a:rPr>
              <a:t>:</a:t>
            </a:r>
            <a:r>
              <a:rPr lang="zh-CN" sz="1100">
                <a:solidFill>
                  <a:srgbClr val="5842FF"/>
                </a:solidFill>
                <a:latin typeface="Fira Code"/>
                <a:ea typeface="Fira Code"/>
                <a:cs typeface="Fira Code"/>
                <a:sym typeface="Fira Code"/>
              </a:rPr>
              <a:t>0</a:t>
            </a:r>
            <a:r>
              <a:rPr lang="zh-CN" sz="1100">
                <a:solidFill>
                  <a:srgbClr val="005661"/>
                </a:solidFill>
                <a:latin typeface="Fira Code"/>
                <a:ea typeface="Fira Code"/>
                <a:cs typeface="Fira Code"/>
                <a:sym typeface="Fira Code"/>
              </a:rPr>
              <a:t>] csr_w_data_imm,</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output</a:t>
            </a:r>
            <a:r>
              <a:rPr lang="zh-CN" sz="1100">
                <a:solidFill>
                  <a:srgbClr val="005661"/>
                </a:solidFill>
                <a:latin typeface="Fira Code"/>
                <a:ea typeface="Fira Code"/>
                <a:cs typeface="Fira Code"/>
                <a:sym typeface="Fira Code"/>
              </a:rPr>
              <a:t>[</a:t>
            </a:r>
            <a:r>
              <a:rPr lang="zh-CN" sz="1100">
                <a:solidFill>
                  <a:srgbClr val="5842FF"/>
                </a:solidFill>
                <a:latin typeface="Fira Code"/>
                <a:ea typeface="Fira Code"/>
                <a:cs typeface="Fira Code"/>
                <a:sym typeface="Fira Code"/>
              </a:rPr>
              <a:t>31</a:t>
            </a:r>
            <a:r>
              <a:rPr lang="zh-CN" sz="1100">
                <a:solidFill>
                  <a:srgbClr val="004D57"/>
                </a:solidFill>
                <a:latin typeface="Fira Code"/>
                <a:ea typeface="Fira Code"/>
                <a:cs typeface="Fira Code"/>
                <a:sym typeface="Fira Code"/>
              </a:rPr>
              <a:t>:</a:t>
            </a:r>
            <a:r>
              <a:rPr lang="zh-CN" sz="1100">
                <a:solidFill>
                  <a:srgbClr val="5842FF"/>
                </a:solidFill>
                <a:latin typeface="Fira Code"/>
                <a:ea typeface="Fira Code"/>
                <a:cs typeface="Fira Code"/>
                <a:sym typeface="Fira Code"/>
              </a:rPr>
              <a:t>0</a:t>
            </a:r>
            <a:r>
              <a:rPr lang="zh-CN" sz="1100">
                <a:solidFill>
                  <a:srgbClr val="005661"/>
                </a:solidFill>
                <a:latin typeface="Fira Code"/>
                <a:ea typeface="Fira Code"/>
                <a:cs typeface="Fira Code"/>
                <a:sym typeface="Fira Code"/>
              </a:rPr>
              <a:t>] csr_r_data_out,</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input</a:t>
            </a:r>
            <a:r>
              <a:rPr lang="zh-CN" sz="1100">
                <a:solidFill>
                  <a:srgbClr val="005661"/>
                </a:solidFill>
                <a:latin typeface="Fira Code"/>
                <a:ea typeface="Fira Code"/>
                <a:cs typeface="Fira Code"/>
                <a:sym typeface="Fira Code"/>
              </a:rPr>
              <a:t> interrupt,</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input</a:t>
            </a:r>
            <a:r>
              <a:rPr lang="zh-CN" sz="1100">
                <a:solidFill>
                  <a:srgbClr val="005661"/>
                </a:solidFill>
                <a:latin typeface="Fira Code"/>
                <a:ea typeface="Fira Code"/>
                <a:cs typeface="Fira Code"/>
                <a:sym typeface="Fira Code"/>
              </a:rPr>
              <a:t> illegal_inst,</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input</a:t>
            </a:r>
            <a:r>
              <a:rPr lang="zh-CN" sz="1100">
                <a:solidFill>
                  <a:srgbClr val="005661"/>
                </a:solidFill>
                <a:latin typeface="Fira Code"/>
                <a:ea typeface="Fira Code"/>
                <a:cs typeface="Fira Code"/>
                <a:sym typeface="Fira Code"/>
              </a:rPr>
              <a:t> l_access_fault,</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input</a:t>
            </a:r>
            <a:r>
              <a:rPr lang="zh-CN" sz="1100">
                <a:solidFill>
                  <a:srgbClr val="005661"/>
                </a:solidFill>
                <a:latin typeface="Fira Code"/>
                <a:ea typeface="Fira Code"/>
                <a:cs typeface="Fira Code"/>
                <a:sym typeface="Fira Code"/>
              </a:rPr>
              <a:t> s_access_fault,</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input</a:t>
            </a:r>
            <a:r>
              <a:rPr lang="zh-CN" sz="1100">
                <a:solidFill>
                  <a:srgbClr val="005661"/>
                </a:solidFill>
                <a:latin typeface="Fira Code"/>
                <a:ea typeface="Fira Code"/>
                <a:cs typeface="Fira Code"/>
                <a:sym typeface="Fira Code"/>
              </a:rPr>
              <a:t> ecall_m,</a:t>
            </a:r>
            <a:endParaRPr sz="1100">
              <a:solidFill>
                <a:srgbClr val="005661"/>
              </a:solidFill>
              <a:latin typeface="Fira Code"/>
              <a:ea typeface="Fira Code"/>
              <a:cs typeface="Fira Code"/>
              <a:sym typeface="Fira Code"/>
            </a:endParaRPr>
          </a:p>
        </p:txBody>
      </p:sp>
      <p:sp>
        <p:nvSpPr>
          <p:cNvPr id="293" name="Google Shape;293;p46"/>
          <p:cNvSpPr txBox="1"/>
          <p:nvPr/>
        </p:nvSpPr>
        <p:spPr>
          <a:xfrm>
            <a:off x="4397925" y="1398100"/>
            <a:ext cx="3924300" cy="26397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input</a:t>
            </a:r>
            <a:r>
              <a:rPr lang="zh-CN" sz="1100">
                <a:solidFill>
                  <a:srgbClr val="005661"/>
                </a:solidFill>
                <a:latin typeface="Fira Code"/>
                <a:ea typeface="Fira Code"/>
                <a:cs typeface="Fira Code"/>
                <a:sym typeface="Fira Code"/>
              </a:rPr>
              <a:t> mret,</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input</a:t>
            </a:r>
            <a:r>
              <a:rPr lang="zh-CN" sz="1100">
                <a:solidFill>
                  <a:srgbClr val="005661"/>
                </a:solidFill>
                <a:latin typeface="Fira Code"/>
                <a:ea typeface="Fira Code"/>
                <a:cs typeface="Fira Code"/>
                <a:sym typeface="Fira Code"/>
              </a:rPr>
              <a:t>[</a:t>
            </a:r>
            <a:r>
              <a:rPr lang="zh-CN" sz="1100">
                <a:solidFill>
                  <a:srgbClr val="5842FF"/>
                </a:solidFill>
                <a:latin typeface="Fira Code"/>
                <a:ea typeface="Fira Code"/>
                <a:cs typeface="Fira Code"/>
                <a:sym typeface="Fira Code"/>
              </a:rPr>
              <a:t>31</a:t>
            </a:r>
            <a:r>
              <a:rPr lang="zh-CN" sz="1100">
                <a:solidFill>
                  <a:srgbClr val="004D57"/>
                </a:solidFill>
                <a:latin typeface="Fira Code"/>
                <a:ea typeface="Fira Code"/>
                <a:cs typeface="Fira Code"/>
                <a:sym typeface="Fira Code"/>
              </a:rPr>
              <a:t>:</a:t>
            </a:r>
            <a:r>
              <a:rPr lang="zh-CN" sz="1100">
                <a:solidFill>
                  <a:srgbClr val="5842FF"/>
                </a:solidFill>
                <a:latin typeface="Fira Code"/>
                <a:ea typeface="Fira Code"/>
                <a:cs typeface="Fira Code"/>
                <a:sym typeface="Fira Code"/>
              </a:rPr>
              <a:t>0</a:t>
            </a:r>
            <a:r>
              <a:rPr lang="zh-CN" sz="1100">
                <a:solidFill>
                  <a:srgbClr val="005661"/>
                </a:solidFill>
                <a:latin typeface="Fira Code"/>
                <a:ea typeface="Fira Code"/>
                <a:cs typeface="Fira Code"/>
                <a:sym typeface="Fira Code"/>
              </a:rPr>
              <a:t>] epc_cur,</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input</a:t>
            </a:r>
            <a:r>
              <a:rPr lang="zh-CN" sz="1100">
                <a:solidFill>
                  <a:srgbClr val="005661"/>
                </a:solidFill>
                <a:latin typeface="Fira Code"/>
                <a:ea typeface="Fira Code"/>
                <a:cs typeface="Fira Code"/>
                <a:sym typeface="Fira Code"/>
              </a:rPr>
              <a:t>[</a:t>
            </a:r>
            <a:r>
              <a:rPr lang="zh-CN" sz="1100">
                <a:solidFill>
                  <a:srgbClr val="5842FF"/>
                </a:solidFill>
                <a:latin typeface="Fira Code"/>
                <a:ea typeface="Fira Code"/>
                <a:cs typeface="Fira Code"/>
                <a:sym typeface="Fira Code"/>
              </a:rPr>
              <a:t>31</a:t>
            </a:r>
            <a:r>
              <a:rPr lang="zh-CN" sz="1100">
                <a:solidFill>
                  <a:srgbClr val="004D57"/>
                </a:solidFill>
                <a:latin typeface="Fira Code"/>
                <a:ea typeface="Fira Code"/>
                <a:cs typeface="Fira Code"/>
                <a:sym typeface="Fira Code"/>
              </a:rPr>
              <a:t>:</a:t>
            </a:r>
            <a:r>
              <a:rPr lang="zh-CN" sz="1100">
                <a:solidFill>
                  <a:srgbClr val="5842FF"/>
                </a:solidFill>
                <a:latin typeface="Fira Code"/>
                <a:ea typeface="Fira Code"/>
                <a:cs typeface="Fira Code"/>
                <a:sym typeface="Fira Code"/>
              </a:rPr>
              <a:t>0</a:t>
            </a:r>
            <a:r>
              <a:rPr lang="zh-CN" sz="1100">
                <a:solidFill>
                  <a:srgbClr val="005661"/>
                </a:solidFill>
                <a:latin typeface="Fira Code"/>
                <a:ea typeface="Fira Code"/>
                <a:cs typeface="Fira Code"/>
                <a:sym typeface="Fira Code"/>
              </a:rPr>
              <a:t>] epc_next,</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output</a:t>
            </a:r>
            <a:r>
              <a:rPr lang="zh-CN" sz="1100">
                <a:solidFill>
                  <a:srgbClr val="005661"/>
                </a:solidFill>
                <a:latin typeface="Fira Code"/>
                <a:ea typeface="Fira Code"/>
                <a:cs typeface="Fira Code"/>
                <a:sym typeface="Fira Code"/>
              </a:rPr>
              <a:t>[</a:t>
            </a:r>
            <a:r>
              <a:rPr lang="zh-CN" sz="1100">
                <a:solidFill>
                  <a:srgbClr val="5842FF"/>
                </a:solidFill>
                <a:latin typeface="Fira Code"/>
                <a:ea typeface="Fira Code"/>
                <a:cs typeface="Fira Code"/>
                <a:sym typeface="Fira Code"/>
              </a:rPr>
              <a:t>31</a:t>
            </a:r>
            <a:r>
              <a:rPr lang="zh-CN" sz="1100">
                <a:solidFill>
                  <a:srgbClr val="004D57"/>
                </a:solidFill>
                <a:latin typeface="Fira Code"/>
                <a:ea typeface="Fira Code"/>
                <a:cs typeface="Fira Code"/>
                <a:sym typeface="Fira Code"/>
              </a:rPr>
              <a:t>:</a:t>
            </a:r>
            <a:r>
              <a:rPr lang="zh-CN" sz="1100">
                <a:solidFill>
                  <a:srgbClr val="5842FF"/>
                </a:solidFill>
                <a:latin typeface="Fira Code"/>
                <a:ea typeface="Fira Code"/>
                <a:cs typeface="Fira Code"/>
                <a:sym typeface="Fira Code"/>
              </a:rPr>
              <a:t>0</a:t>
            </a:r>
            <a:r>
              <a:rPr lang="zh-CN" sz="1100">
                <a:solidFill>
                  <a:srgbClr val="005661"/>
                </a:solidFill>
                <a:latin typeface="Fira Code"/>
                <a:ea typeface="Fira Code"/>
                <a:cs typeface="Fira Code"/>
                <a:sym typeface="Fira Code"/>
              </a:rPr>
              <a:t>] PC_redirect,</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output</a:t>
            </a:r>
            <a:r>
              <a:rPr lang="zh-CN" sz="1100">
                <a:solidFill>
                  <a:srgbClr val="005661"/>
                </a:solidFill>
                <a:latin typeface="Fira Code"/>
                <a:ea typeface="Fira Code"/>
                <a:cs typeface="Fira Code"/>
                <a:sym typeface="Fira Code"/>
              </a:rPr>
              <a:t> redirect_mux,</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output</a:t>
            </a:r>
            <a:r>
              <a:rPr lang="zh-CN" sz="1100">
                <a:solidFill>
                  <a:srgbClr val="005661"/>
                </a:solidFill>
                <a:latin typeface="Fira Code"/>
                <a:ea typeface="Fira Code"/>
                <a:cs typeface="Fira Code"/>
                <a:sym typeface="Fira Code"/>
              </a:rPr>
              <a:t> reg_FD_flush, reg_DE_flush, reg_EM_flush, reg_MW_flush,</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output</a:t>
            </a:r>
            <a:r>
              <a:rPr lang="zh-CN" sz="1100">
                <a:solidFill>
                  <a:srgbClr val="005661"/>
                </a:solidFill>
                <a:latin typeface="Fira Code"/>
                <a:ea typeface="Fira Code"/>
                <a:cs typeface="Fira Code"/>
                <a:sym typeface="Fira Code"/>
              </a:rPr>
              <a:t> RegWrite_cancel,</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a:t>
            </a:r>
            <a:endParaRPr/>
          </a:p>
        </p:txBody>
      </p:sp>
      <p:sp>
        <p:nvSpPr>
          <p:cNvPr id="294" name="Google Shape;294;p46"/>
          <p:cNvSpPr/>
          <p:nvPr/>
        </p:nvSpPr>
        <p:spPr>
          <a:xfrm>
            <a:off x="528350" y="3462175"/>
            <a:ext cx="2278800" cy="11649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6"/>
          <p:cNvSpPr/>
          <p:nvPr/>
        </p:nvSpPr>
        <p:spPr>
          <a:xfrm>
            <a:off x="496525" y="1685050"/>
            <a:ext cx="2711700" cy="15978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6"/>
          <p:cNvSpPr/>
          <p:nvPr/>
        </p:nvSpPr>
        <p:spPr>
          <a:xfrm>
            <a:off x="4698400" y="1902250"/>
            <a:ext cx="2387700" cy="4599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6"/>
          <p:cNvSpPr/>
          <p:nvPr/>
        </p:nvSpPr>
        <p:spPr>
          <a:xfrm>
            <a:off x="4698400" y="2362150"/>
            <a:ext cx="2387700" cy="4599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46"/>
          <p:cNvSpPr/>
          <p:nvPr/>
        </p:nvSpPr>
        <p:spPr>
          <a:xfrm>
            <a:off x="4436625" y="2950250"/>
            <a:ext cx="3370500" cy="7731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46"/>
          <p:cNvSpPr txBox="1"/>
          <p:nvPr/>
        </p:nvSpPr>
        <p:spPr>
          <a:xfrm>
            <a:off x="3135075" y="4127125"/>
            <a:ext cx="5973600" cy="9621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zh-CN" sz="1000">
                <a:solidFill>
                  <a:srgbClr val="E64100"/>
                </a:solidFill>
                <a:latin typeface="Fira Code"/>
                <a:ea typeface="Fira Code"/>
                <a:cs typeface="Fira Code"/>
                <a:sym typeface="Fira Code"/>
              </a:rPr>
              <a:t>CSRRegs</a:t>
            </a:r>
            <a:r>
              <a:rPr lang="zh-CN" sz="1000">
                <a:solidFill>
                  <a:srgbClr val="005661"/>
                </a:solidFill>
                <a:latin typeface="Fira Code"/>
                <a:ea typeface="Fira Code"/>
                <a:cs typeface="Fira Code"/>
                <a:sym typeface="Fira Code"/>
              </a:rPr>
              <a:t> </a:t>
            </a:r>
            <a:r>
              <a:rPr lang="zh-CN" sz="1000">
                <a:solidFill>
                  <a:srgbClr val="E64100"/>
                </a:solidFill>
                <a:latin typeface="Fira Code"/>
                <a:ea typeface="Fira Code"/>
                <a:cs typeface="Fira Code"/>
                <a:sym typeface="Fira Code"/>
              </a:rPr>
              <a:t>csr</a:t>
            </a:r>
            <a:r>
              <a:rPr lang="zh-CN" sz="1000">
                <a:solidFill>
                  <a:srgbClr val="005661"/>
                </a:solidFill>
                <a:latin typeface="Fira Code"/>
                <a:ea typeface="Fira Code"/>
                <a:cs typeface="Fira Code"/>
                <a:sym typeface="Fira Code"/>
              </a:rPr>
              <a:t>(.clk(clk),.rst(rst),.csr_w(csr_w),.raddr(csr_raddr),.waddr(csr_waddr),</a:t>
            </a:r>
            <a:endParaRPr sz="10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000">
                <a:solidFill>
                  <a:srgbClr val="005661"/>
                </a:solidFill>
                <a:latin typeface="Fira Code"/>
                <a:ea typeface="Fira Code"/>
                <a:cs typeface="Fira Code"/>
                <a:sym typeface="Fira Code"/>
              </a:rPr>
              <a:t>.wdata(csr_wdata),.rdata(csr_r_data_out),.mstatus(mstatus),.csr_wsc_mode(csr_wsc))</a:t>
            </a:r>
            <a:r>
              <a:rPr lang="zh-CN" sz="1000">
                <a:solidFill>
                  <a:srgbClr val="004D57"/>
                </a:solidFill>
                <a:latin typeface="Fira Code"/>
                <a:ea typeface="Fira Code"/>
                <a:cs typeface="Fira Code"/>
                <a:sym typeface="Fira Code"/>
              </a:rPr>
              <a:t>;</a:t>
            </a:r>
            <a:endParaRPr sz="1000">
              <a:solidFill>
                <a:srgbClr val="005661"/>
              </a:solidFill>
              <a:latin typeface="Fira Code"/>
              <a:ea typeface="Fira Code"/>
              <a:cs typeface="Fira Code"/>
              <a:sym typeface="Fira Cod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7"/>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Exception Unit</a:t>
            </a:r>
            <a:endParaRPr sz="2800">
              <a:solidFill>
                <a:srgbClr val="000000"/>
              </a:solidFill>
              <a:latin typeface="Avenir"/>
              <a:ea typeface="Avenir"/>
              <a:cs typeface="Avenir"/>
              <a:sym typeface="Avenir"/>
            </a:endParaRPr>
          </a:p>
        </p:txBody>
      </p:sp>
      <p:sp>
        <p:nvSpPr>
          <p:cNvPr id="305" name="Google Shape;305;p47"/>
          <p:cNvSpPr txBox="1"/>
          <p:nvPr/>
        </p:nvSpPr>
        <p:spPr>
          <a:xfrm>
            <a:off x="51525" y="1017725"/>
            <a:ext cx="9144000" cy="40791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zh-CN" sz="1000">
                <a:solidFill>
                  <a:srgbClr val="005661"/>
                </a:solidFill>
                <a:latin typeface="Fira Code"/>
                <a:ea typeface="Fira Code"/>
                <a:cs typeface="Fira Code"/>
                <a:sym typeface="Fira Code"/>
              </a:rPr>
              <a:t>    </a:t>
            </a:r>
            <a:r>
              <a:rPr lang="zh-CN" sz="1000">
                <a:solidFill>
                  <a:srgbClr val="E64100"/>
                </a:solidFill>
                <a:latin typeface="Fira Code"/>
                <a:ea typeface="Fira Code"/>
                <a:cs typeface="Fira Code"/>
                <a:sym typeface="Fira Code"/>
              </a:rPr>
              <a:t>ExceptionUnit</a:t>
            </a:r>
            <a:r>
              <a:rPr lang="zh-CN" sz="1000">
                <a:solidFill>
                  <a:srgbClr val="005661"/>
                </a:solidFill>
                <a:latin typeface="Fira Code"/>
                <a:ea typeface="Fira Code"/>
                <a:cs typeface="Fira Code"/>
                <a:sym typeface="Fira Code"/>
              </a:rPr>
              <a:t> </a:t>
            </a:r>
            <a:r>
              <a:rPr lang="zh-CN" sz="1000">
                <a:solidFill>
                  <a:srgbClr val="E64100"/>
                </a:solidFill>
                <a:latin typeface="Fira Code"/>
                <a:ea typeface="Fira Code"/>
                <a:cs typeface="Fira Code"/>
                <a:sym typeface="Fira Code"/>
              </a:rPr>
              <a:t>exp_unit</a:t>
            </a:r>
            <a:r>
              <a:rPr lang="zh-CN" sz="1000">
                <a:solidFill>
                  <a:srgbClr val="005661"/>
                </a:solidFill>
                <a:latin typeface="Fira Code"/>
                <a:ea typeface="Fira Code"/>
                <a:cs typeface="Fira Code"/>
                <a:sym typeface="Fira Code"/>
              </a:rPr>
              <a:t>(.clk(debug_clk),.rst(rst),.csr_rw_in(csr_rw_MEM),.csr_wsc_mode_in(inst_MEM[</a:t>
            </a:r>
            <a:r>
              <a:rPr lang="zh-CN" sz="1000">
                <a:solidFill>
                  <a:srgbClr val="5842FF"/>
                </a:solidFill>
                <a:latin typeface="Fira Code"/>
                <a:ea typeface="Fira Code"/>
                <a:cs typeface="Fira Code"/>
                <a:sym typeface="Fira Code"/>
              </a:rPr>
              <a:t>13</a:t>
            </a:r>
            <a:r>
              <a:rPr lang="zh-CN" sz="1000">
                <a:solidFill>
                  <a:srgbClr val="004D57"/>
                </a:solidFill>
                <a:latin typeface="Fira Code"/>
                <a:ea typeface="Fira Code"/>
                <a:cs typeface="Fira Code"/>
                <a:sym typeface="Fira Code"/>
              </a:rPr>
              <a:t>:</a:t>
            </a:r>
            <a:r>
              <a:rPr lang="zh-CN" sz="1000">
                <a:solidFill>
                  <a:srgbClr val="5842FF"/>
                </a:solidFill>
                <a:latin typeface="Fira Code"/>
                <a:ea typeface="Fira Code"/>
                <a:cs typeface="Fira Code"/>
                <a:sym typeface="Fira Code"/>
              </a:rPr>
              <a:t>12</a:t>
            </a:r>
            <a:r>
              <a:rPr lang="zh-CN" sz="1000">
                <a:solidFill>
                  <a:srgbClr val="005661"/>
                </a:solidFill>
                <a:latin typeface="Fira Code"/>
                <a:ea typeface="Fira Code"/>
                <a:cs typeface="Fira Code"/>
                <a:sym typeface="Fira Code"/>
              </a:rPr>
              <a:t>]),</a:t>
            </a:r>
            <a:endParaRPr sz="10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000">
                <a:solidFill>
                  <a:srgbClr val="005661"/>
                </a:solidFill>
                <a:latin typeface="Fira Code"/>
                <a:ea typeface="Fira Code"/>
                <a:cs typeface="Fira Code"/>
                <a:sym typeface="Fira Code"/>
              </a:rPr>
              <a:t>        .csr_w_imm_mux(csr_w_imm_mux_MEM),.csr_rw_addr_in(inst_MEM[</a:t>
            </a:r>
            <a:r>
              <a:rPr lang="zh-CN" sz="1000">
                <a:solidFill>
                  <a:srgbClr val="5842FF"/>
                </a:solidFill>
                <a:latin typeface="Fira Code"/>
                <a:ea typeface="Fira Code"/>
                <a:cs typeface="Fira Code"/>
                <a:sym typeface="Fira Code"/>
              </a:rPr>
              <a:t>31</a:t>
            </a:r>
            <a:r>
              <a:rPr lang="zh-CN" sz="1000">
                <a:solidFill>
                  <a:srgbClr val="004D57"/>
                </a:solidFill>
                <a:latin typeface="Fira Code"/>
                <a:ea typeface="Fira Code"/>
                <a:cs typeface="Fira Code"/>
                <a:sym typeface="Fira Code"/>
              </a:rPr>
              <a:t>:</a:t>
            </a:r>
            <a:r>
              <a:rPr lang="zh-CN" sz="1000">
                <a:solidFill>
                  <a:srgbClr val="5842FF"/>
                </a:solidFill>
                <a:latin typeface="Fira Code"/>
                <a:ea typeface="Fira Code"/>
                <a:cs typeface="Fira Code"/>
                <a:sym typeface="Fira Code"/>
              </a:rPr>
              <a:t>20</a:t>
            </a:r>
            <a:r>
              <a:rPr lang="zh-CN" sz="1000">
                <a:solidFill>
                  <a:srgbClr val="005661"/>
                </a:solidFill>
                <a:latin typeface="Fira Code"/>
                <a:ea typeface="Fira Code"/>
                <a:cs typeface="Fira Code"/>
                <a:sym typeface="Fira Code"/>
              </a:rPr>
              <a:t>]),</a:t>
            </a:r>
            <a:endParaRPr sz="10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000">
                <a:solidFill>
                  <a:srgbClr val="005661"/>
                </a:solidFill>
                <a:latin typeface="Fira Code"/>
                <a:ea typeface="Fira Code"/>
                <a:cs typeface="Fira Code"/>
                <a:sym typeface="Fira Code"/>
              </a:rPr>
              <a:t>        .csr_w_data_reg(rs1_data_MEM),.csr_w_data_imm(rs1_MEM),</a:t>
            </a:r>
            <a:endParaRPr sz="10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000">
                <a:solidFill>
                  <a:srgbClr val="005661"/>
                </a:solidFill>
                <a:latin typeface="Fira Code"/>
                <a:ea typeface="Fira Code"/>
                <a:cs typeface="Fira Code"/>
                <a:sym typeface="Fira Code"/>
              </a:rPr>
              <a:t>        .csr_r_data_out(CSRout_MEM),</a:t>
            </a:r>
            <a:endParaRPr sz="10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t/>
            </a:r>
            <a:endParaRPr sz="10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000">
                <a:solidFill>
                  <a:srgbClr val="005661"/>
                </a:solidFill>
                <a:latin typeface="Fira Code"/>
                <a:ea typeface="Fira Code"/>
                <a:cs typeface="Fira Code"/>
                <a:sym typeface="Fira Code"/>
              </a:rPr>
              <a:t>        .interrupt(interrupter),</a:t>
            </a:r>
            <a:endParaRPr sz="10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000">
                <a:solidFill>
                  <a:srgbClr val="005661"/>
                </a:solidFill>
                <a:latin typeface="Fira Code"/>
                <a:ea typeface="Fira Code"/>
                <a:cs typeface="Fira Code"/>
                <a:sym typeface="Fira Code"/>
              </a:rPr>
              <a:t>        .illegal_inst(~isFlushed_WB &amp; exp_vector_WB[</a:t>
            </a:r>
            <a:r>
              <a:rPr lang="zh-CN" sz="1000">
                <a:solidFill>
                  <a:srgbClr val="5842FF"/>
                </a:solidFill>
                <a:latin typeface="Fira Code"/>
                <a:ea typeface="Fira Code"/>
                <a:cs typeface="Fira Code"/>
                <a:sym typeface="Fira Code"/>
              </a:rPr>
              <a:t>3</a:t>
            </a:r>
            <a:r>
              <a:rPr lang="zh-CN" sz="1000">
                <a:solidFill>
                  <a:srgbClr val="005661"/>
                </a:solidFill>
                <a:latin typeface="Fira Code"/>
                <a:ea typeface="Fira Code"/>
                <a:cs typeface="Fira Code"/>
                <a:sym typeface="Fira Code"/>
              </a:rPr>
              <a:t>]),</a:t>
            </a:r>
            <a:endParaRPr sz="10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000">
                <a:solidFill>
                  <a:srgbClr val="005661"/>
                </a:solidFill>
                <a:latin typeface="Fira Code"/>
                <a:ea typeface="Fira Code"/>
                <a:cs typeface="Fira Code"/>
                <a:sym typeface="Fira Code"/>
              </a:rPr>
              <a:t>        .ecall_m(~isFlushed_WB &amp; exp_vector_WB[</a:t>
            </a:r>
            <a:r>
              <a:rPr lang="zh-CN" sz="1000">
                <a:solidFill>
                  <a:srgbClr val="5842FF"/>
                </a:solidFill>
                <a:latin typeface="Fira Code"/>
                <a:ea typeface="Fira Code"/>
                <a:cs typeface="Fira Code"/>
                <a:sym typeface="Fira Code"/>
              </a:rPr>
              <a:t>2</a:t>
            </a:r>
            <a:r>
              <a:rPr lang="zh-CN" sz="1000">
                <a:solidFill>
                  <a:srgbClr val="005661"/>
                </a:solidFill>
                <a:latin typeface="Fira Code"/>
                <a:ea typeface="Fira Code"/>
                <a:cs typeface="Fira Code"/>
                <a:sym typeface="Fira Code"/>
              </a:rPr>
              <a:t>]),</a:t>
            </a:r>
            <a:endParaRPr sz="10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000">
                <a:solidFill>
                  <a:srgbClr val="005661"/>
                </a:solidFill>
                <a:latin typeface="Fira Code"/>
                <a:ea typeface="Fira Code"/>
                <a:cs typeface="Fira Code"/>
                <a:sym typeface="Fira Code"/>
              </a:rPr>
              <a:t>        .l_access_fault(~isFlushed_WB &amp; exp_vector_WB[</a:t>
            </a:r>
            <a:r>
              <a:rPr lang="zh-CN" sz="1000">
                <a:solidFill>
                  <a:srgbClr val="5842FF"/>
                </a:solidFill>
                <a:latin typeface="Fira Code"/>
                <a:ea typeface="Fira Code"/>
                <a:cs typeface="Fira Code"/>
                <a:sym typeface="Fira Code"/>
              </a:rPr>
              <a:t>1</a:t>
            </a:r>
            <a:r>
              <a:rPr lang="zh-CN" sz="1000">
                <a:solidFill>
                  <a:srgbClr val="005661"/>
                </a:solidFill>
                <a:latin typeface="Fira Code"/>
                <a:ea typeface="Fira Code"/>
                <a:cs typeface="Fira Code"/>
                <a:sym typeface="Fira Code"/>
              </a:rPr>
              <a:t>]),</a:t>
            </a:r>
            <a:endParaRPr sz="10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000">
                <a:solidFill>
                  <a:srgbClr val="005661"/>
                </a:solidFill>
                <a:latin typeface="Fira Code"/>
                <a:ea typeface="Fira Code"/>
                <a:cs typeface="Fira Code"/>
                <a:sym typeface="Fira Code"/>
              </a:rPr>
              <a:t>        .s_access_fault(~isFlushed_WB &amp; exp_vector_WB[</a:t>
            </a:r>
            <a:r>
              <a:rPr lang="zh-CN" sz="1000">
                <a:solidFill>
                  <a:srgbClr val="5842FF"/>
                </a:solidFill>
                <a:latin typeface="Fira Code"/>
                <a:ea typeface="Fira Code"/>
                <a:cs typeface="Fira Code"/>
                <a:sym typeface="Fira Code"/>
              </a:rPr>
              <a:t>0</a:t>
            </a:r>
            <a:r>
              <a:rPr lang="zh-CN" sz="1000">
                <a:solidFill>
                  <a:srgbClr val="005661"/>
                </a:solidFill>
                <a:latin typeface="Fira Code"/>
                <a:ea typeface="Fira Code"/>
                <a:cs typeface="Fira Code"/>
                <a:sym typeface="Fira Code"/>
              </a:rPr>
              <a:t>]),</a:t>
            </a:r>
            <a:endParaRPr sz="10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000">
                <a:solidFill>
                  <a:srgbClr val="005661"/>
                </a:solidFill>
                <a:latin typeface="Fira Code"/>
                <a:ea typeface="Fira Code"/>
                <a:cs typeface="Fira Code"/>
                <a:sym typeface="Fira Code"/>
              </a:rPr>
              <a:t>        .mret(mret_MEM),</a:t>
            </a:r>
            <a:endParaRPr sz="10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000">
                <a:solidFill>
                  <a:srgbClr val="005661"/>
                </a:solidFill>
                <a:latin typeface="Fira Code"/>
                <a:ea typeface="Fira Code"/>
                <a:cs typeface="Fira Code"/>
                <a:sym typeface="Fira Code"/>
              </a:rPr>
              <a:t>       </a:t>
            </a:r>
            <a:endParaRPr sz="10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000">
                <a:solidFill>
                  <a:srgbClr val="005661"/>
                </a:solidFill>
                <a:latin typeface="Fira Code"/>
                <a:ea typeface="Fira Code"/>
                <a:cs typeface="Fira Code"/>
                <a:sym typeface="Fira Code"/>
              </a:rPr>
              <a:t>        .epc_cur(PC_WB),</a:t>
            </a:r>
            <a:endParaRPr sz="10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000">
                <a:solidFill>
                  <a:srgbClr val="005661"/>
                </a:solidFill>
                <a:latin typeface="Fira Code"/>
                <a:ea typeface="Fira Code"/>
                <a:cs typeface="Fira Code"/>
                <a:sym typeface="Fira Code"/>
              </a:rPr>
              <a:t>        .epc_next(~isFlushed_MEM ? PC_MEM : ~isFlushed_EXE ? PC_EXE :</a:t>
            </a:r>
            <a:endParaRPr sz="10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000">
                <a:solidFill>
                  <a:srgbClr val="005661"/>
                </a:solidFill>
                <a:latin typeface="Fira Code"/>
                <a:ea typeface="Fira Code"/>
                <a:cs typeface="Fira Code"/>
                <a:sym typeface="Fira Code"/>
              </a:rPr>
              <a:t>        ~isFlushed_ID ? PC_ID : PC_IF),</a:t>
            </a:r>
            <a:endParaRPr sz="10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000">
                <a:solidFill>
                  <a:srgbClr val="005661"/>
                </a:solidFill>
                <a:latin typeface="Fira Code"/>
                <a:ea typeface="Fira Code"/>
                <a:cs typeface="Fira Code"/>
                <a:sym typeface="Fira Code"/>
              </a:rPr>
              <a:t>        .PC_redirect(PC_redirect_exp),.redirect_mux(redirect_mux_exp),</a:t>
            </a:r>
            <a:endParaRPr sz="10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000">
                <a:solidFill>
                  <a:srgbClr val="005661"/>
                </a:solidFill>
                <a:latin typeface="Fira Code"/>
                <a:ea typeface="Fira Code"/>
                <a:cs typeface="Fira Code"/>
                <a:sym typeface="Fira Code"/>
              </a:rPr>
              <a:t>        .reg_FD_flush(reg_FD_flush_exp),.reg_DE_flush(reg_DE_flush_exp),</a:t>
            </a:r>
            <a:endParaRPr sz="10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000">
                <a:solidFill>
                  <a:srgbClr val="005661"/>
                </a:solidFill>
                <a:latin typeface="Fira Code"/>
                <a:ea typeface="Fira Code"/>
                <a:cs typeface="Fira Code"/>
                <a:sym typeface="Fira Code"/>
              </a:rPr>
              <a:t>        .reg_EM_flush(reg_EM_flush_exp),.reg_MW_flush(reg_MW_flush_exp),</a:t>
            </a:r>
            <a:endParaRPr sz="10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000">
                <a:solidFill>
                  <a:srgbClr val="005661"/>
                </a:solidFill>
                <a:latin typeface="Fira Code"/>
                <a:ea typeface="Fira Code"/>
                <a:cs typeface="Fira Code"/>
                <a:sym typeface="Fira Code"/>
              </a:rPr>
              <a:t>        .RegWrite_cancel(RegWrite_cancel_exp))</a:t>
            </a:r>
            <a:r>
              <a:rPr lang="zh-CN" sz="1000">
                <a:solidFill>
                  <a:srgbClr val="004D57"/>
                </a:solidFill>
                <a:latin typeface="Fira Code"/>
                <a:ea typeface="Fira Code"/>
                <a:cs typeface="Fira Code"/>
                <a:sym typeface="Fira Code"/>
              </a:rPr>
              <a:t>;</a:t>
            </a:r>
            <a:endParaRPr sz="1000">
              <a:solidFill>
                <a:srgbClr val="004D57"/>
              </a:solidFill>
              <a:latin typeface="Fira Code"/>
              <a:ea typeface="Fira Code"/>
              <a:cs typeface="Fira Code"/>
              <a:sym typeface="Fira Code"/>
            </a:endParaRPr>
          </a:p>
        </p:txBody>
      </p:sp>
      <p:sp>
        <p:nvSpPr>
          <p:cNvPr id="306" name="Google Shape;306;p47"/>
          <p:cNvSpPr/>
          <p:nvPr/>
        </p:nvSpPr>
        <p:spPr>
          <a:xfrm>
            <a:off x="178900" y="1017725"/>
            <a:ext cx="8520600" cy="8952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7"/>
          <p:cNvSpPr/>
          <p:nvPr/>
        </p:nvSpPr>
        <p:spPr>
          <a:xfrm>
            <a:off x="178900" y="2078250"/>
            <a:ext cx="8520600" cy="10728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7"/>
          <p:cNvSpPr txBox="1"/>
          <p:nvPr/>
        </p:nvSpPr>
        <p:spPr>
          <a:xfrm>
            <a:off x="7220250" y="1512725"/>
            <a:ext cx="311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solidFill>
                  <a:srgbClr val="FF9900"/>
                </a:solidFill>
                <a:latin typeface="Avenir"/>
                <a:ea typeface="Avenir"/>
                <a:cs typeface="Avenir"/>
                <a:sym typeface="Avenir"/>
              </a:rPr>
              <a:t>csr operations</a:t>
            </a:r>
            <a:endParaRPr b="1">
              <a:solidFill>
                <a:srgbClr val="FF9900"/>
              </a:solidFill>
              <a:latin typeface="Avenir"/>
              <a:ea typeface="Avenir"/>
              <a:cs typeface="Avenir"/>
              <a:sym typeface="Avenir"/>
            </a:endParaRPr>
          </a:p>
        </p:txBody>
      </p:sp>
      <p:sp>
        <p:nvSpPr>
          <p:cNvPr id="309" name="Google Shape;309;p47"/>
          <p:cNvSpPr txBox="1"/>
          <p:nvPr/>
        </p:nvSpPr>
        <p:spPr>
          <a:xfrm>
            <a:off x="6687825" y="2750850"/>
            <a:ext cx="311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a:solidFill>
                  <a:srgbClr val="FF9900"/>
                </a:solidFill>
                <a:latin typeface="Avenir"/>
                <a:ea typeface="Avenir"/>
                <a:cs typeface="Avenir"/>
                <a:sym typeface="Avenir"/>
              </a:rPr>
              <a:t>exception &amp; interrupt</a:t>
            </a:r>
            <a:endParaRPr b="1">
              <a:solidFill>
                <a:srgbClr val="FF9900"/>
              </a:solidFill>
              <a:latin typeface="Avenir"/>
              <a:ea typeface="Avenir"/>
              <a:cs typeface="Avenir"/>
              <a:sym typeface="Aveni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8"/>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CSR Regs</a:t>
            </a:r>
            <a:endParaRPr sz="2800">
              <a:solidFill>
                <a:srgbClr val="000000"/>
              </a:solidFill>
              <a:latin typeface="Avenir"/>
              <a:ea typeface="Avenir"/>
              <a:cs typeface="Avenir"/>
              <a:sym typeface="Avenir"/>
            </a:endParaRPr>
          </a:p>
        </p:txBody>
      </p:sp>
      <p:sp>
        <p:nvSpPr>
          <p:cNvPr id="315" name="Google Shape;315;p48"/>
          <p:cNvSpPr txBox="1"/>
          <p:nvPr/>
        </p:nvSpPr>
        <p:spPr>
          <a:xfrm>
            <a:off x="1428125" y="1393275"/>
            <a:ext cx="6060600" cy="2736900"/>
          </a:xfrm>
          <a:prstGeom prst="rect">
            <a:avLst/>
          </a:prstGeom>
          <a:noFill/>
          <a:ln>
            <a:noFill/>
          </a:ln>
        </p:spPr>
        <p:txBody>
          <a:bodyPr anchorCtr="0" anchor="t" bIns="91425" lIns="91425" spcFirstLastPara="1" rIns="91425" wrap="square" tIns="91425">
            <a:spAutoFit/>
          </a:bodyPr>
          <a:lstStyle/>
          <a:p>
            <a:pPr indent="0" lvl="0" marL="0" rtl="0" algn="l">
              <a:lnSpc>
                <a:spcPct val="130434"/>
              </a:lnSpc>
              <a:spcBef>
                <a:spcPts val="0"/>
              </a:spcBef>
              <a:spcAft>
                <a:spcPts val="0"/>
              </a:spcAft>
              <a:buNone/>
            </a:pPr>
            <a:r>
              <a:rPr lang="zh-CN" sz="1450">
                <a:solidFill>
                  <a:srgbClr val="E64100"/>
                </a:solidFill>
                <a:latin typeface="Fira Code"/>
                <a:ea typeface="Fira Code"/>
                <a:cs typeface="Fira Code"/>
                <a:sym typeface="Fira Code"/>
              </a:rPr>
              <a:t>module</a:t>
            </a:r>
            <a:r>
              <a:rPr lang="zh-CN" sz="1450">
                <a:solidFill>
                  <a:srgbClr val="005661"/>
                </a:solidFill>
                <a:latin typeface="Fira Code"/>
                <a:ea typeface="Fira Code"/>
                <a:cs typeface="Fira Code"/>
                <a:sym typeface="Fira Code"/>
              </a:rPr>
              <a:t> </a:t>
            </a:r>
            <a:r>
              <a:rPr lang="zh-CN" sz="1450">
                <a:solidFill>
                  <a:srgbClr val="0094F0"/>
                </a:solidFill>
                <a:latin typeface="Fira Code"/>
                <a:ea typeface="Fira Code"/>
                <a:cs typeface="Fira Code"/>
                <a:sym typeface="Fira Code"/>
              </a:rPr>
              <a:t>CSRRegs</a:t>
            </a:r>
            <a:r>
              <a:rPr lang="zh-CN" sz="1450">
                <a:solidFill>
                  <a:srgbClr val="005661"/>
                </a:solidFill>
                <a:latin typeface="Fira Code"/>
                <a:ea typeface="Fira Code"/>
                <a:cs typeface="Fira Code"/>
                <a:sym typeface="Fira Code"/>
              </a:rPr>
              <a:t>(</a:t>
            </a:r>
            <a:endParaRPr sz="1450">
              <a:solidFill>
                <a:srgbClr val="005661"/>
              </a:solidFill>
              <a:latin typeface="Fira Code"/>
              <a:ea typeface="Fira Code"/>
              <a:cs typeface="Fira Code"/>
              <a:sym typeface="Fira Code"/>
            </a:endParaRPr>
          </a:p>
          <a:p>
            <a:pPr indent="0" lvl="0" marL="0" rtl="0" algn="l">
              <a:lnSpc>
                <a:spcPct val="130434"/>
              </a:lnSpc>
              <a:spcBef>
                <a:spcPts val="0"/>
              </a:spcBef>
              <a:spcAft>
                <a:spcPts val="0"/>
              </a:spcAft>
              <a:buNone/>
            </a:pPr>
            <a:r>
              <a:rPr lang="zh-CN" sz="1450">
                <a:solidFill>
                  <a:srgbClr val="005661"/>
                </a:solidFill>
                <a:latin typeface="Fira Code"/>
                <a:ea typeface="Fira Code"/>
                <a:cs typeface="Fira Code"/>
                <a:sym typeface="Fira Code"/>
              </a:rPr>
              <a:t>    </a:t>
            </a:r>
            <a:r>
              <a:rPr b="1" lang="zh-CN" sz="1450">
                <a:solidFill>
                  <a:srgbClr val="FF5792"/>
                </a:solidFill>
                <a:latin typeface="Fira Code"/>
                <a:ea typeface="Fira Code"/>
                <a:cs typeface="Fira Code"/>
                <a:sym typeface="Fira Code"/>
              </a:rPr>
              <a:t>input</a:t>
            </a:r>
            <a:r>
              <a:rPr lang="zh-CN" sz="1450">
                <a:solidFill>
                  <a:srgbClr val="005661"/>
                </a:solidFill>
                <a:latin typeface="Fira Code"/>
                <a:ea typeface="Fira Code"/>
                <a:cs typeface="Fira Code"/>
                <a:sym typeface="Fira Code"/>
              </a:rPr>
              <a:t> clk, rst,</a:t>
            </a:r>
            <a:endParaRPr sz="1450">
              <a:solidFill>
                <a:srgbClr val="005661"/>
              </a:solidFill>
              <a:latin typeface="Fira Code"/>
              <a:ea typeface="Fira Code"/>
              <a:cs typeface="Fira Code"/>
              <a:sym typeface="Fira Code"/>
            </a:endParaRPr>
          </a:p>
          <a:p>
            <a:pPr indent="0" lvl="0" marL="0" rtl="0" algn="l">
              <a:lnSpc>
                <a:spcPct val="130434"/>
              </a:lnSpc>
              <a:spcBef>
                <a:spcPts val="0"/>
              </a:spcBef>
              <a:spcAft>
                <a:spcPts val="0"/>
              </a:spcAft>
              <a:buNone/>
            </a:pPr>
            <a:r>
              <a:rPr lang="zh-CN" sz="1450">
                <a:solidFill>
                  <a:srgbClr val="005661"/>
                </a:solidFill>
                <a:latin typeface="Fira Code"/>
                <a:ea typeface="Fira Code"/>
                <a:cs typeface="Fira Code"/>
                <a:sym typeface="Fira Code"/>
              </a:rPr>
              <a:t>    </a:t>
            </a:r>
            <a:r>
              <a:rPr b="1" lang="zh-CN" sz="1450">
                <a:solidFill>
                  <a:srgbClr val="FF5792"/>
                </a:solidFill>
                <a:latin typeface="Fira Code"/>
                <a:ea typeface="Fira Code"/>
                <a:cs typeface="Fira Code"/>
                <a:sym typeface="Fira Code"/>
              </a:rPr>
              <a:t>input</a:t>
            </a:r>
            <a:r>
              <a:rPr lang="zh-CN" sz="1450">
                <a:solidFill>
                  <a:srgbClr val="005661"/>
                </a:solidFill>
                <a:latin typeface="Fira Code"/>
                <a:ea typeface="Fira Code"/>
                <a:cs typeface="Fira Code"/>
                <a:sym typeface="Fira Code"/>
              </a:rPr>
              <a:t>[</a:t>
            </a:r>
            <a:r>
              <a:rPr lang="zh-CN" sz="1450">
                <a:solidFill>
                  <a:srgbClr val="5842FF"/>
                </a:solidFill>
                <a:latin typeface="Fira Code"/>
                <a:ea typeface="Fira Code"/>
                <a:cs typeface="Fira Code"/>
                <a:sym typeface="Fira Code"/>
              </a:rPr>
              <a:t>11</a:t>
            </a:r>
            <a:r>
              <a:rPr lang="zh-CN" sz="1450">
                <a:solidFill>
                  <a:srgbClr val="004D57"/>
                </a:solidFill>
                <a:latin typeface="Fira Code"/>
                <a:ea typeface="Fira Code"/>
                <a:cs typeface="Fira Code"/>
                <a:sym typeface="Fira Code"/>
              </a:rPr>
              <a:t>:</a:t>
            </a:r>
            <a:r>
              <a:rPr lang="zh-CN" sz="1450">
                <a:solidFill>
                  <a:srgbClr val="5842FF"/>
                </a:solidFill>
                <a:latin typeface="Fira Code"/>
                <a:ea typeface="Fira Code"/>
                <a:cs typeface="Fira Code"/>
                <a:sym typeface="Fira Code"/>
              </a:rPr>
              <a:t>0</a:t>
            </a:r>
            <a:r>
              <a:rPr lang="zh-CN" sz="1450">
                <a:solidFill>
                  <a:srgbClr val="005661"/>
                </a:solidFill>
                <a:latin typeface="Fira Code"/>
                <a:ea typeface="Fira Code"/>
                <a:cs typeface="Fira Code"/>
                <a:sym typeface="Fira Code"/>
              </a:rPr>
              <a:t>] raddr, waddr,</a:t>
            </a:r>
            <a:endParaRPr sz="1450">
              <a:solidFill>
                <a:srgbClr val="005661"/>
              </a:solidFill>
              <a:latin typeface="Fira Code"/>
              <a:ea typeface="Fira Code"/>
              <a:cs typeface="Fira Code"/>
              <a:sym typeface="Fira Code"/>
            </a:endParaRPr>
          </a:p>
          <a:p>
            <a:pPr indent="0" lvl="0" marL="0" rtl="0" algn="l">
              <a:lnSpc>
                <a:spcPct val="130434"/>
              </a:lnSpc>
              <a:spcBef>
                <a:spcPts val="0"/>
              </a:spcBef>
              <a:spcAft>
                <a:spcPts val="0"/>
              </a:spcAft>
              <a:buNone/>
            </a:pPr>
            <a:r>
              <a:rPr lang="zh-CN" sz="1450">
                <a:solidFill>
                  <a:srgbClr val="005661"/>
                </a:solidFill>
                <a:latin typeface="Fira Code"/>
                <a:ea typeface="Fira Code"/>
                <a:cs typeface="Fira Code"/>
                <a:sym typeface="Fira Code"/>
              </a:rPr>
              <a:t>    </a:t>
            </a:r>
            <a:r>
              <a:rPr b="1" lang="zh-CN" sz="1450">
                <a:solidFill>
                  <a:srgbClr val="FF5792"/>
                </a:solidFill>
                <a:latin typeface="Fira Code"/>
                <a:ea typeface="Fira Code"/>
                <a:cs typeface="Fira Code"/>
                <a:sym typeface="Fira Code"/>
              </a:rPr>
              <a:t>input</a:t>
            </a:r>
            <a:r>
              <a:rPr lang="zh-CN" sz="1450">
                <a:solidFill>
                  <a:srgbClr val="005661"/>
                </a:solidFill>
                <a:latin typeface="Fira Code"/>
                <a:ea typeface="Fira Code"/>
                <a:cs typeface="Fira Code"/>
                <a:sym typeface="Fira Code"/>
              </a:rPr>
              <a:t>[</a:t>
            </a:r>
            <a:r>
              <a:rPr lang="zh-CN" sz="1450">
                <a:solidFill>
                  <a:srgbClr val="5842FF"/>
                </a:solidFill>
                <a:latin typeface="Fira Code"/>
                <a:ea typeface="Fira Code"/>
                <a:cs typeface="Fira Code"/>
                <a:sym typeface="Fira Code"/>
              </a:rPr>
              <a:t>31</a:t>
            </a:r>
            <a:r>
              <a:rPr lang="zh-CN" sz="1450">
                <a:solidFill>
                  <a:srgbClr val="004D57"/>
                </a:solidFill>
                <a:latin typeface="Fira Code"/>
                <a:ea typeface="Fira Code"/>
                <a:cs typeface="Fira Code"/>
                <a:sym typeface="Fira Code"/>
              </a:rPr>
              <a:t>:</a:t>
            </a:r>
            <a:r>
              <a:rPr lang="zh-CN" sz="1450">
                <a:solidFill>
                  <a:srgbClr val="5842FF"/>
                </a:solidFill>
                <a:latin typeface="Fira Code"/>
                <a:ea typeface="Fira Code"/>
                <a:cs typeface="Fira Code"/>
                <a:sym typeface="Fira Code"/>
              </a:rPr>
              <a:t>0</a:t>
            </a:r>
            <a:r>
              <a:rPr lang="zh-CN" sz="1450">
                <a:solidFill>
                  <a:srgbClr val="005661"/>
                </a:solidFill>
                <a:latin typeface="Fira Code"/>
                <a:ea typeface="Fira Code"/>
                <a:cs typeface="Fira Code"/>
                <a:sym typeface="Fira Code"/>
              </a:rPr>
              <a:t>] wdata,</a:t>
            </a:r>
            <a:endParaRPr sz="1450">
              <a:solidFill>
                <a:srgbClr val="005661"/>
              </a:solidFill>
              <a:latin typeface="Fira Code"/>
              <a:ea typeface="Fira Code"/>
              <a:cs typeface="Fira Code"/>
              <a:sym typeface="Fira Code"/>
            </a:endParaRPr>
          </a:p>
          <a:p>
            <a:pPr indent="0" lvl="0" marL="0" rtl="0" algn="l">
              <a:lnSpc>
                <a:spcPct val="130434"/>
              </a:lnSpc>
              <a:spcBef>
                <a:spcPts val="0"/>
              </a:spcBef>
              <a:spcAft>
                <a:spcPts val="0"/>
              </a:spcAft>
              <a:buNone/>
            </a:pPr>
            <a:r>
              <a:rPr lang="zh-CN" sz="1450">
                <a:solidFill>
                  <a:srgbClr val="005661"/>
                </a:solidFill>
                <a:latin typeface="Fira Code"/>
                <a:ea typeface="Fira Code"/>
                <a:cs typeface="Fira Code"/>
                <a:sym typeface="Fira Code"/>
              </a:rPr>
              <a:t>    </a:t>
            </a:r>
            <a:r>
              <a:rPr b="1" lang="zh-CN" sz="1450">
                <a:solidFill>
                  <a:srgbClr val="FF5792"/>
                </a:solidFill>
                <a:latin typeface="Fira Code"/>
                <a:ea typeface="Fira Code"/>
                <a:cs typeface="Fira Code"/>
                <a:sym typeface="Fira Code"/>
              </a:rPr>
              <a:t>input</a:t>
            </a:r>
            <a:r>
              <a:rPr lang="zh-CN" sz="1450">
                <a:solidFill>
                  <a:srgbClr val="005661"/>
                </a:solidFill>
                <a:latin typeface="Fira Code"/>
                <a:ea typeface="Fira Code"/>
                <a:cs typeface="Fira Code"/>
                <a:sym typeface="Fira Code"/>
              </a:rPr>
              <a:t> csr_w,</a:t>
            </a:r>
            <a:endParaRPr sz="1450">
              <a:solidFill>
                <a:srgbClr val="005661"/>
              </a:solidFill>
              <a:latin typeface="Fira Code"/>
              <a:ea typeface="Fira Code"/>
              <a:cs typeface="Fira Code"/>
              <a:sym typeface="Fira Code"/>
            </a:endParaRPr>
          </a:p>
          <a:p>
            <a:pPr indent="0" lvl="0" marL="0" rtl="0" algn="l">
              <a:lnSpc>
                <a:spcPct val="130434"/>
              </a:lnSpc>
              <a:spcBef>
                <a:spcPts val="0"/>
              </a:spcBef>
              <a:spcAft>
                <a:spcPts val="0"/>
              </a:spcAft>
              <a:buNone/>
            </a:pPr>
            <a:r>
              <a:rPr lang="zh-CN" sz="1450">
                <a:solidFill>
                  <a:srgbClr val="005661"/>
                </a:solidFill>
                <a:latin typeface="Fira Code"/>
                <a:ea typeface="Fira Code"/>
                <a:cs typeface="Fira Code"/>
                <a:sym typeface="Fira Code"/>
              </a:rPr>
              <a:t>    </a:t>
            </a:r>
            <a:r>
              <a:rPr b="1" lang="zh-CN" sz="1450">
                <a:solidFill>
                  <a:srgbClr val="FF5792"/>
                </a:solidFill>
                <a:latin typeface="Fira Code"/>
                <a:ea typeface="Fira Code"/>
                <a:cs typeface="Fira Code"/>
                <a:sym typeface="Fira Code"/>
              </a:rPr>
              <a:t>input</a:t>
            </a:r>
            <a:r>
              <a:rPr lang="zh-CN" sz="1450">
                <a:solidFill>
                  <a:srgbClr val="005661"/>
                </a:solidFill>
                <a:latin typeface="Fira Code"/>
                <a:ea typeface="Fira Code"/>
                <a:cs typeface="Fira Code"/>
                <a:sym typeface="Fira Code"/>
              </a:rPr>
              <a:t>[</a:t>
            </a:r>
            <a:r>
              <a:rPr lang="zh-CN" sz="1450">
                <a:solidFill>
                  <a:srgbClr val="5842FF"/>
                </a:solidFill>
                <a:latin typeface="Fira Code"/>
                <a:ea typeface="Fira Code"/>
                <a:cs typeface="Fira Code"/>
                <a:sym typeface="Fira Code"/>
              </a:rPr>
              <a:t>1</a:t>
            </a:r>
            <a:r>
              <a:rPr lang="zh-CN" sz="1450">
                <a:solidFill>
                  <a:srgbClr val="004D57"/>
                </a:solidFill>
                <a:latin typeface="Fira Code"/>
                <a:ea typeface="Fira Code"/>
                <a:cs typeface="Fira Code"/>
                <a:sym typeface="Fira Code"/>
              </a:rPr>
              <a:t>:</a:t>
            </a:r>
            <a:r>
              <a:rPr lang="zh-CN" sz="1450">
                <a:solidFill>
                  <a:srgbClr val="5842FF"/>
                </a:solidFill>
                <a:latin typeface="Fira Code"/>
                <a:ea typeface="Fira Code"/>
                <a:cs typeface="Fira Code"/>
                <a:sym typeface="Fira Code"/>
              </a:rPr>
              <a:t>0</a:t>
            </a:r>
            <a:r>
              <a:rPr lang="zh-CN" sz="1450">
                <a:solidFill>
                  <a:srgbClr val="005661"/>
                </a:solidFill>
                <a:latin typeface="Fira Code"/>
                <a:ea typeface="Fira Code"/>
                <a:cs typeface="Fira Code"/>
                <a:sym typeface="Fira Code"/>
              </a:rPr>
              <a:t>] csr_wsc_mode,</a:t>
            </a:r>
            <a:endParaRPr sz="1450">
              <a:solidFill>
                <a:srgbClr val="005661"/>
              </a:solidFill>
              <a:latin typeface="Fira Code"/>
              <a:ea typeface="Fira Code"/>
              <a:cs typeface="Fira Code"/>
              <a:sym typeface="Fira Code"/>
            </a:endParaRPr>
          </a:p>
          <a:p>
            <a:pPr indent="0" lvl="0" marL="0" rtl="0" algn="l">
              <a:lnSpc>
                <a:spcPct val="130434"/>
              </a:lnSpc>
              <a:spcBef>
                <a:spcPts val="0"/>
              </a:spcBef>
              <a:spcAft>
                <a:spcPts val="0"/>
              </a:spcAft>
              <a:buNone/>
            </a:pPr>
            <a:r>
              <a:rPr lang="zh-CN" sz="1450">
                <a:solidFill>
                  <a:srgbClr val="005661"/>
                </a:solidFill>
                <a:latin typeface="Fira Code"/>
                <a:ea typeface="Fira Code"/>
                <a:cs typeface="Fira Code"/>
                <a:sym typeface="Fira Code"/>
              </a:rPr>
              <a:t>    </a:t>
            </a:r>
            <a:r>
              <a:rPr b="1" lang="zh-CN" sz="1450">
                <a:solidFill>
                  <a:srgbClr val="FF5792"/>
                </a:solidFill>
                <a:latin typeface="Fira Code"/>
                <a:ea typeface="Fira Code"/>
                <a:cs typeface="Fira Code"/>
                <a:sym typeface="Fira Code"/>
              </a:rPr>
              <a:t>output</a:t>
            </a:r>
            <a:r>
              <a:rPr lang="zh-CN" sz="1450">
                <a:solidFill>
                  <a:srgbClr val="005661"/>
                </a:solidFill>
                <a:latin typeface="Fira Code"/>
                <a:ea typeface="Fira Code"/>
                <a:cs typeface="Fira Code"/>
                <a:sym typeface="Fira Code"/>
              </a:rPr>
              <a:t>[</a:t>
            </a:r>
            <a:r>
              <a:rPr lang="zh-CN" sz="1450">
                <a:solidFill>
                  <a:srgbClr val="5842FF"/>
                </a:solidFill>
                <a:latin typeface="Fira Code"/>
                <a:ea typeface="Fira Code"/>
                <a:cs typeface="Fira Code"/>
                <a:sym typeface="Fira Code"/>
              </a:rPr>
              <a:t>31</a:t>
            </a:r>
            <a:r>
              <a:rPr lang="zh-CN" sz="1450">
                <a:solidFill>
                  <a:srgbClr val="004D57"/>
                </a:solidFill>
                <a:latin typeface="Fira Code"/>
                <a:ea typeface="Fira Code"/>
                <a:cs typeface="Fira Code"/>
                <a:sym typeface="Fira Code"/>
              </a:rPr>
              <a:t>:</a:t>
            </a:r>
            <a:r>
              <a:rPr lang="zh-CN" sz="1450">
                <a:solidFill>
                  <a:srgbClr val="5842FF"/>
                </a:solidFill>
                <a:latin typeface="Fira Code"/>
                <a:ea typeface="Fira Code"/>
                <a:cs typeface="Fira Code"/>
                <a:sym typeface="Fira Code"/>
              </a:rPr>
              <a:t>0</a:t>
            </a:r>
            <a:r>
              <a:rPr lang="zh-CN" sz="1450">
                <a:solidFill>
                  <a:srgbClr val="005661"/>
                </a:solidFill>
                <a:latin typeface="Fira Code"/>
                <a:ea typeface="Fira Code"/>
                <a:cs typeface="Fira Code"/>
                <a:sym typeface="Fira Code"/>
              </a:rPr>
              <a:t>] rdata,</a:t>
            </a:r>
            <a:endParaRPr sz="1450">
              <a:solidFill>
                <a:srgbClr val="005661"/>
              </a:solidFill>
              <a:latin typeface="Fira Code"/>
              <a:ea typeface="Fira Code"/>
              <a:cs typeface="Fira Code"/>
              <a:sym typeface="Fira Code"/>
            </a:endParaRPr>
          </a:p>
          <a:p>
            <a:pPr indent="0" lvl="0" marL="0" rtl="0" algn="l">
              <a:lnSpc>
                <a:spcPct val="130434"/>
              </a:lnSpc>
              <a:spcBef>
                <a:spcPts val="0"/>
              </a:spcBef>
              <a:spcAft>
                <a:spcPts val="0"/>
              </a:spcAft>
              <a:buNone/>
            </a:pPr>
            <a:r>
              <a:rPr lang="zh-CN" sz="1450">
                <a:solidFill>
                  <a:srgbClr val="005661"/>
                </a:solidFill>
                <a:latin typeface="Fira Code"/>
                <a:ea typeface="Fira Code"/>
                <a:cs typeface="Fira Code"/>
                <a:sym typeface="Fira Code"/>
              </a:rPr>
              <a:t>    </a:t>
            </a:r>
            <a:r>
              <a:rPr b="1" lang="zh-CN" sz="1450">
                <a:solidFill>
                  <a:srgbClr val="FF5792"/>
                </a:solidFill>
                <a:latin typeface="Fira Code"/>
                <a:ea typeface="Fira Code"/>
                <a:cs typeface="Fira Code"/>
                <a:sym typeface="Fira Code"/>
              </a:rPr>
              <a:t>output</a:t>
            </a:r>
            <a:r>
              <a:rPr lang="zh-CN" sz="1450">
                <a:solidFill>
                  <a:srgbClr val="005661"/>
                </a:solidFill>
                <a:latin typeface="Fira Code"/>
                <a:ea typeface="Fira Code"/>
                <a:cs typeface="Fira Code"/>
                <a:sym typeface="Fira Code"/>
              </a:rPr>
              <a:t>[</a:t>
            </a:r>
            <a:r>
              <a:rPr lang="zh-CN" sz="1450">
                <a:solidFill>
                  <a:srgbClr val="5842FF"/>
                </a:solidFill>
                <a:latin typeface="Fira Code"/>
                <a:ea typeface="Fira Code"/>
                <a:cs typeface="Fira Code"/>
                <a:sym typeface="Fira Code"/>
              </a:rPr>
              <a:t>31</a:t>
            </a:r>
            <a:r>
              <a:rPr lang="zh-CN" sz="1450">
                <a:solidFill>
                  <a:srgbClr val="004D57"/>
                </a:solidFill>
                <a:latin typeface="Fira Code"/>
                <a:ea typeface="Fira Code"/>
                <a:cs typeface="Fira Code"/>
                <a:sym typeface="Fira Code"/>
              </a:rPr>
              <a:t>:</a:t>
            </a:r>
            <a:r>
              <a:rPr lang="zh-CN" sz="1450">
                <a:solidFill>
                  <a:srgbClr val="5842FF"/>
                </a:solidFill>
                <a:latin typeface="Fira Code"/>
                <a:ea typeface="Fira Code"/>
                <a:cs typeface="Fira Code"/>
                <a:sym typeface="Fira Code"/>
              </a:rPr>
              <a:t>0</a:t>
            </a:r>
            <a:r>
              <a:rPr lang="zh-CN" sz="1450">
                <a:solidFill>
                  <a:srgbClr val="005661"/>
                </a:solidFill>
                <a:latin typeface="Fira Code"/>
                <a:ea typeface="Fira Code"/>
                <a:cs typeface="Fira Code"/>
                <a:sym typeface="Fira Code"/>
              </a:rPr>
              <a:t>] mstatus</a:t>
            </a:r>
            <a:endParaRPr sz="1450">
              <a:solidFill>
                <a:srgbClr val="005661"/>
              </a:solidFill>
              <a:latin typeface="Fira Code"/>
              <a:ea typeface="Fira Code"/>
              <a:cs typeface="Fira Code"/>
              <a:sym typeface="Fira Code"/>
            </a:endParaRPr>
          </a:p>
          <a:p>
            <a:pPr indent="0" lvl="0" marL="0" rtl="0" algn="l">
              <a:lnSpc>
                <a:spcPct val="130434"/>
              </a:lnSpc>
              <a:spcBef>
                <a:spcPts val="0"/>
              </a:spcBef>
              <a:spcAft>
                <a:spcPts val="0"/>
              </a:spcAft>
              <a:buNone/>
            </a:pPr>
            <a:r>
              <a:rPr lang="zh-CN" sz="1450">
                <a:solidFill>
                  <a:srgbClr val="005661"/>
                </a:solidFill>
                <a:latin typeface="Fira Code"/>
                <a:ea typeface="Fira Code"/>
                <a:cs typeface="Fira Code"/>
                <a:sym typeface="Fira Code"/>
              </a:rPr>
              <a:t>);</a:t>
            </a:r>
            <a:endParaRPr sz="1450">
              <a:solidFill>
                <a:srgbClr val="005661"/>
              </a:solidFill>
              <a:latin typeface="Fira Code"/>
              <a:ea typeface="Fira Code"/>
              <a:cs typeface="Fira Code"/>
              <a:sym typeface="Fira Code"/>
            </a:endParaRPr>
          </a:p>
        </p:txBody>
      </p:sp>
      <p:sp>
        <p:nvSpPr>
          <p:cNvPr id="316" name="Google Shape;316;p48"/>
          <p:cNvSpPr/>
          <p:nvPr/>
        </p:nvSpPr>
        <p:spPr>
          <a:xfrm>
            <a:off x="1811250" y="2902650"/>
            <a:ext cx="2867700" cy="3018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8"/>
          <p:cNvSpPr txBox="1"/>
          <p:nvPr/>
        </p:nvSpPr>
        <p:spPr>
          <a:xfrm>
            <a:off x="4894600" y="2853425"/>
            <a:ext cx="415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Avenir"/>
                <a:ea typeface="Avenir"/>
                <a:cs typeface="Avenir"/>
                <a:sym typeface="Avenir"/>
              </a:rPr>
              <a:t>write/set/clear</a:t>
            </a:r>
            <a:endParaRPr>
              <a:latin typeface="Avenir"/>
              <a:ea typeface="Avenir"/>
              <a:cs typeface="Avenir"/>
              <a:sym typeface="Avenir"/>
            </a:endParaRPr>
          </a:p>
        </p:txBody>
      </p:sp>
      <p:sp>
        <p:nvSpPr>
          <p:cNvPr id="318" name="Google Shape;318;p48"/>
          <p:cNvSpPr/>
          <p:nvPr/>
        </p:nvSpPr>
        <p:spPr>
          <a:xfrm>
            <a:off x="1811250" y="2010100"/>
            <a:ext cx="2914200" cy="3018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8"/>
          <p:cNvSpPr txBox="1"/>
          <p:nvPr/>
        </p:nvSpPr>
        <p:spPr>
          <a:xfrm>
            <a:off x="4894600" y="2072175"/>
            <a:ext cx="415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Avenir"/>
                <a:ea typeface="Avenir"/>
                <a:cs typeface="Avenir"/>
                <a:sym typeface="Avenir"/>
              </a:rPr>
              <a:t>read addr / write addr</a:t>
            </a:r>
            <a:endParaRPr>
              <a:latin typeface="Avenir"/>
              <a:ea typeface="Avenir"/>
              <a:cs typeface="Avenir"/>
              <a:sym typeface="Avenir"/>
            </a:endParaRPr>
          </a:p>
        </p:txBody>
      </p:sp>
      <p:sp>
        <p:nvSpPr>
          <p:cNvPr id="320" name="Google Shape;320;p48"/>
          <p:cNvSpPr txBox="1"/>
          <p:nvPr/>
        </p:nvSpPr>
        <p:spPr>
          <a:xfrm>
            <a:off x="4894600" y="1735475"/>
            <a:ext cx="668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Avenir"/>
                <a:ea typeface="Avenir"/>
                <a:cs typeface="Avenir"/>
                <a:sym typeface="Avenir"/>
              </a:rPr>
              <a:t>one read port / write port</a:t>
            </a:r>
            <a:endParaRPr>
              <a:latin typeface="Avenir"/>
              <a:ea typeface="Avenir"/>
              <a:cs typeface="Avenir"/>
              <a:sym typeface="Aveni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9"/>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Exception Unit</a:t>
            </a:r>
            <a:endParaRPr sz="2800">
              <a:solidFill>
                <a:srgbClr val="000000"/>
              </a:solidFill>
              <a:latin typeface="Avenir"/>
              <a:ea typeface="Avenir"/>
              <a:cs typeface="Avenir"/>
              <a:sym typeface="Avenir"/>
            </a:endParaRPr>
          </a:p>
        </p:txBody>
      </p:sp>
      <p:sp>
        <p:nvSpPr>
          <p:cNvPr id="326" name="Google Shape;326;p49"/>
          <p:cNvSpPr txBox="1"/>
          <p:nvPr/>
        </p:nvSpPr>
        <p:spPr>
          <a:xfrm>
            <a:off x="368175" y="1249625"/>
            <a:ext cx="8110500" cy="507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t/>
            </a:r>
            <a:endParaRPr sz="2100">
              <a:solidFill>
                <a:srgbClr val="404040"/>
              </a:solidFill>
              <a:highlight>
                <a:srgbClr val="FCFCFC"/>
              </a:highlight>
              <a:latin typeface="Avenir"/>
              <a:ea typeface="Avenir"/>
              <a:cs typeface="Avenir"/>
              <a:sym typeface="Avenir"/>
            </a:endParaRPr>
          </a:p>
        </p:txBody>
      </p:sp>
      <p:pic>
        <p:nvPicPr>
          <p:cNvPr id="327" name="Google Shape;327;p49"/>
          <p:cNvPicPr preferRelativeResize="0"/>
          <p:nvPr/>
        </p:nvPicPr>
        <p:blipFill>
          <a:blip r:embed="rId3">
            <a:alphaModFix/>
          </a:blip>
          <a:stretch>
            <a:fillRect/>
          </a:stretch>
        </p:blipFill>
        <p:spPr>
          <a:xfrm>
            <a:off x="1918975" y="1446350"/>
            <a:ext cx="4798905" cy="30811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0"/>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Exception Unit</a:t>
            </a:r>
            <a:endParaRPr sz="2800">
              <a:solidFill>
                <a:srgbClr val="000000"/>
              </a:solidFill>
              <a:latin typeface="Avenir"/>
              <a:ea typeface="Avenir"/>
              <a:cs typeface="Avenir"/>
              <a:sym typeface="Avenir"/>
            </a:endParaRPr>
          </a:p>
        </p:txBody>
      </p:sp>
      <p:sp>
        <p:nvSpPr>
          <p:cNvPr id="333" name="Google Shape;333;p50"/>
          <p:cNvSpPr txBox="1"/>
          <p:nvPr/>
        </p:nvSpPr>
        <p:spPr>
          <a:xfrm>
            <a:off x="368175" y="1249625"/>
            <a:ext cx="8110500" cy="507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t/>
            </a:r>
            <a:endParaRPr sz="2100">
              <a:solidFill>
                <a:srgbClr val="404040"/>
              </a:solidFill>
              <a:highlight>
                <a:srgbClr val="FCFCFC"/>
              </a:highlight>
              <a:latin typeface="Avenir"/>
              <a:ea typeface="Avenir"/>
              <a:cs typeface="Avenir"/>
              <a:sym typeface="Avenir"/>
            </a:endParaRPr>
          </a:p>
        </p:txBody>
      </p:sp>
      <p:sp>
        <p:nvSpPr>
          <p:cNvPr id="334" name="Google Shape;334;p50"/>
          <p:cNvSpPr txBox="1"/>
          <p:nvPr/>
        </p:nvSpPr>
        <p:spPr>
          <a:xfrm>
            <a:off x="103000" y="1017725"/>
            <a:ext cx="4849200" cy="395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CN">
                <a:latin typeface="Avenir"/>
                <a:ea typeface="Avenir"/>
                <a:cs typeface="Avenir"/>
                <a:sym typeface="Avenir"/>
              </a:rPr>
              <a:t>1. STATE_IDLE →(exception or interruption) STATE_MEPC</a:t>
            </a:r>
            <a:endParaRPr>
              <a:latin typeface="Avenir"/>
              <a:ea typeface="Avenir"/>
              <a:cs typeface="Avenir"/>
              <a:sym typeface="Avenir"/>
            </a:endParaRPr>
          </a:p>
          <a:p>
            <a:pPr indent="-317500" lvl="0" marL="457200" rtl="0" algn="l">
              <a:lnSpc>
                <a:spcPct val="150000"/>
              </a:lnSpc>
              <a:spcBef>
                <a:spcPts val="0"/>
              </a:spcBef>
              <a:spcAft>
                <a:spcPts val="0"/>
              </a:spcAft>
              <a:buSzPts val="1400"/>
              <a:buFont typeface="Avenir"/>
              <a:buChar char="●"/>
            </a:pPr>
            <a:r>
              <a:rPr lang="zh-CN">
                <a:latin typeface="Avenir"/>
                <a:ea typeface="Avenir"/>
                <a:cs typeface="Avenir"/>
                <a:sym typeface="Avenir"/>
              </a:rPr>
              <a:t>write mstatus</a:t>
            </a:r>
            <a:endParaRPr>
              <a:latin typeface="Avenir"/>
              <a:ea typeface="Avenir"/>
              <a:cs typeface="Avenir"/>
              <a:sym typeface="Avenir"/>
            </a:endParaRPr>
          </a:p>
          <a:p>
            <a:pPr indent="-317500" lvl="0" marL="457200" rtl="0" algn="l">
              <a:lnSpc>
                <a:spcPct val="150000"/>
              </a:lnSpc>
              <a:spcBef>
                <a:spcPts val="0"/>
              </a:spcBef>
              <a:spcAft>
                <a:spcPts val="0"/>
              </a:spcAft>
              <a:buSzPts val="1400"/>
              <a:buFont typeface="Avenir"/>
              <a:buChar char="●"/>
            </a:pPr>
            <a:r>
              <a:rPr lang="zh-CN">
                <a:latin typeface="Avenir"/>
                <a:ea typeface="Avenir"/>
                <a:cs typeface="Avenir"/>
                <a:sym typeface="Avenir"/>
              </a:rPr>
              <a:t>flush all the pipeline registers</a:t>
            </a:r>
            <a:endParaRPr>
              <a:latin typeface="Avenir"/>
              <a:ea typeface="Avenir"/>
              <a:cs typeface="Avenir"/>
              <a:sym typeface="Avenir"/>
            </a:endParaRPr>
          </a:p>
          <a:p>
            <a:pPr indent="-317500" lvl="0" marL="457200" rtl="0" algn="l">
              <a:lnSpc>
                <a:spcPct val="150000"/>
              </a:lnSpc>
              <a:spcBef>
                <a:spcPts val="0"/>
              </a:spcBef>
              <a:spcAft>
                <a:spcPts val="0"/>
              </a:spcAft>
              <a:buSzPts val="1400"/>
              <a:buFont typeface="Avenir"/>
              <a:buChar char="●"/>
            </a:pPr>
            <a:r>
              <a:rPr lang="zh-CN">
                <a:latin typeface="Avenir"/>
                <a:ea typeface="Avenir"/>
                <a:cs typeface="Avenir"/>
                <a:sym typeface="Avenir"/>
              </a:rPr>
              <a:t>if exception (not interrupt), cancal regwrite</a:t>
            </a:r>
            <a:endParaRPr>
              <a:latin typeface="Avenir"/>
              <a:ea typeface="Avenir"/>
              <a:cs typeface="Avenir"/>
              <a:sym typeface="Avenir"/>
            </a:endParaRPr>
          </a:p>
          <a:p>
            <a:pPr indent="-317500" lvl="0" marL="457200" rtl="0" algn="l">
              <a:lnSpc>
                <a:spcPct val="150000"/>
              </a:lnSpc>
              <a:spcBef>
                <a:spcPts val="0"/>
              </a:spcBef>
              <a:spcAft>
                <a:spcPts val="0"/>
              </a:spcAft>
              <a:buSzPts val="1400"/>
              <a:buFont typeface="Avenir"/>
              <a:buChar char="●"/>
            </a:pPr>
            <a:r>
              <a:rPr lang="zh-CN">
                <a:latin typeface="Avenir"/>
                <a:ea typeface="Avenir"/>
                <a:cs typeface="Avenir"/>
                <a:sym typeface="Avenir"/>
              </a:rPr>
              <a:t>record epc and cause</a:t>
            </a:r>
            <a:endParaRPr>
              <a:latin typeface="Avenir"/>
              <a:ea typeface="Avenir"/>
              <a:cs typeface="Avenir"/>
              <a:sym typeface="Avenir"/>
            </a:endParaRPr>
          </a:p>
          <a:p>
            <a:pPr indent="0" lvl="0" marL="0" rtl="0" algn="l">
              <a:lnSpc>
                <a:spcPct val="150000"/>
              </a:lnSpc>
              <a:spcBef>
                <a:spcPts val="0"/>
              </a:spcBef>
              <a:spcAft>
                <a:spcPts val="0"/>
              </a:spcAft>
              <a:buNone/>
            </a:pPr>
            <a:r>
              <a:rPr lang="zh-CN">
                <a:latin typeface="Avenir"/>
                <a:ea typeface="Avenir"/>
                <a:cs typeface="Avenir"/>
                <a:sym typeface="Avenir"/>
              </a:rPr>
              <a:t>2. STATE_MEPC → STATE_MCAUSE</a:t>
            </a:r>
            <a:endParaRPr>
              <a:latin typeface="Avenir"/>
              <a:ea typeface="Avenir"/>
              <a:cs typeface="Avenir"/>
              <a:sym typeface="Avenir"/>
            </a:endParaRPr>
          </a:p>
          <a:p>
            <a:pPr indent="-317500" lvl="0" marL="457200" rtl="0" algn="l">
              <a:lnSpc>
                <a:spcPct val="150000"/>
              </a:lnSpc>
              <a:spcBef>
                <a:spcPts val="0"/>
              </a:spcBef>
              <a:spcAft>
                <a:spcPts val="0"/>
              </a:spcAft>
              <a:buSzPts val="1400"/>
              <a:buFont typeface="Avenir"/>
              <a:buChar char="●"/>
            </a:pPr>
            <a:r>
              <a:rPr lang="zh-CN">
                <a:latin typeface="Avenir"/>
                <a:ea typeface="Avenir"/>
                <a:cs typeface="Avenir"/>
                <a:sym typeface="Avenir"/>
              </a:rPr>
              <a:t>write epc to mepc</a:t>
            </a:r>
            <a:endParaRPr>
              <a:latin typeface="Avenir"/>
              <a:ea typeface="Avenir"/>
              <a:cs typeface="Avenir"/>
              <a:sym typeface="Avenir"/>
            </a:endParaRPr>
          </a:p>
          <a:p>
            <a:pPr indent="-317500" lvl="0" marL="457200" rtl="0" algn="l">
              <a:lnSpc>
                <a:spcPct val="150000"/>
              </a:lnSpc>
              <a:spcBef>
                <a:spcPts val="0"/>
              </a:spcBef>
              <a:spcAft>
                <a:spcPts val="0"/>
              </a:spcAft>
              <a:buSzPts val="1400"/>
              <a:buFont typeface="Avenir"/>
              <a:buChar char="●"/>
            </a:pPr>
            <a:r>
              <a:rPr lang="zh-CN">
                <a:latin typeface="Avenir"/>
                <a:ea typeface="Avenir"/>
                <a:cs typeface="Avenir"/>
                <a:sym typeface="Avenir"/>
              </a:rPr>
              <a:t>read mtvec</a:t>
            </a:r>
            <a:endParaRPr>
              <a:latin typeface="Avenir"/>
              <a:ea typeface="Avenir"/>
              <a:cs typeface="Avenir"/>
              <a:sym typeface="Avenir"/>
            </a:endParaRPr>
          </a:p>
          <a:p>
            <a:pPr indent="-317500" lvl="0" marL="457200" rtl="0" algn="l">
              <a:lnSpc>
                <a:spcPct val="150000"/>
              </a:lnSpc>
              <a:spcBef>
                <a:spcPts val="0"/>
              </a:spcBef>
              <a:spcAft>
                <a:spcPts val="0"/>
              </a:spcAft>
              <a:buSzPts val="1400"/>
              <a:buFont typeface="Avenir"/>
              <a:buChar char="●"/>
            </a:pPr>
            <a:r>
              <a:rPr lang="zh-CN">
                <a:solidFill>
                  <a:schemeClr val="dk1"/>
                </a:solidFill>
                <a:latin typeface="Avenir"/>
                <a:ea typeface="Avenir"/>
                <a:cs typeface="Avenir"/>
                <a:sym typeface="Avenir"/>
              </a:rPr>
              <a:t>flush pipeline register (FD)</a:t>
            </a:r>
            <a:endParaRPr>
              <a:latin typeface="Avenir"/>
              <a:ea typeface="Avenir"/>
              <a:cs typeface="Avenir"/>
              <a:sym typeface="Avenir"/>
            </a:endParaRPr>
          </a:p>
          <a:p>
            <a:pPr indent="-317500" lvl="0" marL="457200" rtl="0" algn="l">
              <a:lnSpc>
                <a:spcPct val="150000"/>
              </a:lnSpc>
              <a:spcBef>
                <a:spcPts val="0"/>
              </a:spcBef>
              <a:spcAft>
                <a:spcPts val="0"/>
              </a:spcAft>
              <a:buSzPts val="1400"/>
              <a:buFont typeface="Avenir"/>
              <a:buChar char="●"/>
            </a:pPr>
            <a:r>
              <a:rPr lang="zh-CN">
                <a:latin typeface="Avenir"/>
                <a:ea typeface="Avenir"/>
                <a:cs typeface="Avenir"/>
                <a:sym typeface="Avenir"/>
              </a:rPr>
              <a:t>set redirect pc mux (next cycle pc → mtvec)</a:t>
            </a:r>
            <a:endParaRPr>
              <a:latin typeface="Avenir"/>
              <a:ea typeface="Avenir"/>
              <a:cs typeface="Avenir"/>
              <a:sym typeface="Avenir"/>
            </a:endParaRPr>
          </a:p>
          <a:p>
            <a:pPr indent="0" lvl="0" marL="0" rtl="0" algn="l">
              <a:lnSpc>
                <a:spcPct val="150000"/>
              </a:lnSpc>
              <a:spcBef>
                <a:spcPts val="0"/>
              </a:spcBef>
              <a:spcAft>
                <a:spcPts val="0"/>
              </a:spcAft>
              <a:buNone/>
            </a:pPr>
            <a:r>
              <a:rPr lang="zh-CN">
                <a:latin typeface="Avenir"/>
                <a:ea typeface="Avenir"/>
                <a:cs typeface="Avenir"/>
                <a:sym typeface="Avenir"/>
              </a:rPr>
              <a:t>3. STATE_MCAUSE → STATE_IDLE</a:t>
            </a:r>
            <a:endParaRPr>
              <a:latin typeface="Avenir"/>
              <a:ea typeface="Avenir"/>
              <a:cs typeface="Avenir"/>
              <a:sym typeface="Avenir"/>
            </a:endParaRPr>
          </a:p>
          <a:p>
            <a:pPr indent="-317500" lvl="0" marL="457200" rtl="0" algn="l">
              <a:lnSpc>
                <a:spcPct val="150000"/>
              </a:lnSpc>
              <a:spcBef>
                <a:spcPts val="0"/>
              </a:spcBef>
              <a:spcAft>
                <a:spcPts val="0"/>
              </a:spcAft>
              <a:buSzPts val="1400"/>
              <a:buFont typeface="Avenir"/>
              <a:buChar char="●"/>
            </a:pPr>
            <a:r>
              <a:rPr lang="zh-CN">
                <a:latin typeface="Avenir"/>
                <a:ea typeface="Avenir"/>
                <a:cs typeface="Avenir"/>
                <a:sym typeface="Avenir"/>
              </a:rPr>
              <a:t>write cause to mcause</a:t>
            </a:r>
            <a:endParaRPr>
              <a:solidFill>
                <a:schemeClr val="dk1"/>
              </a:solidFill>
              <a:latin typeface="Avenir"/>
              <a:ea typeface="Avenir"/>
              <a:cs typeface="Avenir"/>
              <a:sym typeface="Avenir"/>
            </a:endParaRPr>
          </a:p>
        </p:txBody>
      </p:sp>
      <p:sp>
        <p:nvSpPr>
          <p:cNvPr id="335" name="Google Shape;335;p50"/>
          <p:cNvSpPr txBox="1"/>
          <p:nvPr/>
        </p:nvSpPr>
        <p:spPr>
          <a:xfrm>
            <a:off x="4863900" y="2442000"/>
            <a:ext cx="4113300" cy="2662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CN">
                <a:solidFill>
                  <a:schemeClr val="dk1"/>
                </a:solidFill>
                <a:latin typeface="Avenir"/>
                <a:ea typeface="Avenir"/>
                <a:cs typeface="Avenir"/>
                <a:sym typeface="Avenir"/>
              </a:rPr>
              <a:t>4. STATE_</a:t>
            </a:r>
            <a:r>
              <a:rPr lang="zh-CN">
                <a:solidFill>
                  <a:schemeClr val="dk1"/>
                </a:solidFill>
                <a:latin typeface="Avenir"/>
                <a:ea typeface="Avenir"/>
                <a:cs typeface="Avenir"/>
                <a:sym typeface="Avenir"/>
              </a:rPr>
              <a:t>IDLE</a:t>
            </a:r>
            <a:r>
              <a:rPr lang="zh-CN">
                <a:solidFill>
                  <a:schemeClr val="dk1"/>
                </a:solidFill>
                <a:latin typeface="Avenir"/>
                <a:ea typeface="Avenir"/>
                <a:cs typeface="Avenir"/>
                <a:sym typeface="Avenir"/>
              </a:rPr>
              <a:t> → (mret) STATE_IDLE</a:t>
            </a:r>
            <a:endParaRPr>
              <a:solidFill>
                <a:schemeClr val="dk1"/>
              </a:solidFill>
              <a:latin typeface="Avenir"/>
              <a:ea typeface="Avenir"/>
              <a:cs typeface="Avenir"/>
              <a:sym typeface="Avenir"/>
            </a:endParaRPr>
          </a:p>
          <a:p>
            <a:pPr indent="-317500" lvl="0" marL="457200" rtl="0" algn="l">
              <a:lnSpc>
                <a:spcPct val="150000"/>
              </a:lnSpc>
              <a:spcBef>
                <a:spcPts val="0"/>
              </a:spcBef>
              <a:spcAft>
                <a:spcPts val="0"/>
              </a:spcAft>
              <a:buClr>
                <a:schemeClr val="dk1"/>
              </a:buClr>
              <a:buSzPts val="1400"/>
              <a:buFont typeface="Avenir"/>
              <a:buChar char="●"/>
            </a:pPr>
            <a:r>
              <a:rPr lang="zh-CN">
                <a:solidFill>
                  <a:schemeClr val="dk1"/>
                </a:solidFill>
                <a:latin typeface="Avenir"/>
                <a:ea typeface="Avenir"/>
                <a:cs typeface="Avenir"/>
                <a:sym typeface="Avenir"/>
              </a:rPr>
              <a:t>write mstatus</a:t>
            </a:r>
            <a:endParaRPr>
              <a:solidFill>
                <a:schemeClr val="dk1"/>
              </a:solidFill>
              <a:latin typeface="Avenir"/>
              <a:ea typeface="Avenir"/>
              <a:cs typeface="Avenir"/>
              <a:sym typeface="Avenir"/>
            </a:endParaRPr>
          </a:p>
          <a:p>
            <a:pPr indent="-317500" lvl="0" marL="457200" rtl="0" algn="l">
              <a:lnSpc>
                <a:spcPct val="150000"/>
              </a:lnSpc>
              <a:spcBef>
                <a:spcPts val="0"/>
              </a:spcBef>
              <a:spcAft>
                <a:spcPts val="0"/>
              </a:spcAft>
              <a:buClr>
                <a:schemeClr val="dk1"/>
              </a:buClr>
              <a:buSzPts val="1400"/>
              <a:buFont typeface="Avenir"/>
              <a:buChar char="●"/>
            </a:pPr>
            <a:r>
              <a:rPr lang="zh-CN">
                <a:solidFill>
                  <a:schemeClr val="dk1"/>
                </a:solidFill>
                <a:latin typeface="Avenir"/>
                <a:ea typeface="Avenir"/>
                <a:cs typeface="Avenir"/>
                <a:sym typeface="Avenir"/>
              </a:rPr>
              <a:t>read mepc</a:t>
            </a:r>
            <a:endParaRPr>
              <a:solidFill>
                <a:schemeClr val="dk1"/>
              </a:solidFill>
              <a:latin typeface="Avenir"/>
              <a:ea typeface="Avenir"/>
              <a:cs typeface="Avenir"/>
              <a:sym typeface="Avenir"/>
            </a:endParaRPr>
          </a:p>
          <a:p>
            <a:pPr indent="-317500" lvl="0" marL="457200" rtl="0" algn="l">
              <a:lnSpc>
                <a:spcPct val="150000"/>
              </a:lnSpc>
              <a:spcBef>
                <a:spcPts val="0"/>
              </a:spcBef>
              <a:spcAft>
                <a:spcPts val="0"/>
              </a:spcAft>
              <a:buClr>
                <a:schemeClr val="dk1"/>
              </a:buClr>
              <a:buSzPts val="1400"/>
              <a:buFont typeface="Avenir"/>
              <a:buChar char="●"/>
            </a:pPr>
            <a:r>
              <a:rPr lang="zh-CN">
                <a:solidFill>
                  <a:schemeClr val="dk1"/>
                </a:solidFill>
                <a:latin typeface="Avenir"/>
                <a:ea typeface="Avenir"/>
                <a:cs typeface="Avenir"/>
                <a:sym typeface="Avenir"/>
              </a:rPr>
              <a:t>set redirect pc mux (next cycle pc → mepc)</a:t>
            </a:r>
            <a:endParaRPr>
              <a:solidFill>
                <a:schemeClr val="dk1"/>
              </a:solidFill>
              <a:latin typeface="Avenir"/>
              <a:ea typeface="Avenir"/>
              <a:cs typeface="Avenir"/>
              <a:sym typeface="Avenir"/>
            </a:endParaRPr>
          </a:p>
          <a:p>
            <a:pPr indent="-317500" lvl="0" marL="457200" rtl="0" algn="l">
              <a:lnSpc>
                <a:spcPct val="150000"/>
              </a:lnSpc>
              <a:spcBef>
                <a:spcPts val="0"/>
              </a:spcBef>
              <a:spcAft>
                <a:spcPts val="0"/>
              </a:spcAft>
              <a:buClr>
                <a:schemeClr val="dk1"/>
              </a:buClr>
              <a:buSzPts val="1400"/>
              <a:buFont typeface="Avenir"/>
              <a:buChar char="●"/>
            </a:pPr>
            <a:r>
              <a:rPr lang="zh-CN">
                <a:solidFill>
                  <a:schemeClr val="dk1"/>
                </a:solidFill>
                <a:latin typeface="Avenir"/>
                <a:ea typeface="Avenir"/>
                <a:cs typeface="Avenir"/>
                <a:sym typeface="Avenir"/>
              </a:rPr>
              <a:t>flush pipeline registers (EM, DE, FD)</a:t>
            </a:r>
            <a:endParaRPr>
              <a:solidFill>
                <a:schemeClr val="dk1"/>
              </a:solidFill>
              <a:latin typeface="Avenir"/>
              <a:ea typeface="Avenir"/>
              <a:cs typeface="Avenir"/>
              <a:sym typeface="Avenir"/>
            </a:endParaRPr>
          </a:p>
          <a:p>
            <a:pPr indent="0" lvl="0" marL="0" rtl="0" algn="l">
              <a:lnSpc>
                <a:spcPct val="150000"/>
              </a:lnSpc>
              <a:spcBef>
                <a:spcPts val="0"/>
              </a:spcBef>
              <a:spcAft>
                <a:spcPts val="0"/>
              </a:spcAft>
              <a:buNone/>
            </a:pPr>
            <a:r>
              <a:rPr lang="zh-CN">
                <a:solidFill>
                  <a:schemeClr val="dk1"/>
                </a:solidFill>
                <a:latin typeface="Avenir"/>
                <a:ea typeface="Avenir"/>
                <a:cs typeface="Avenir"/>
                <a:sym typeface="Avenir"/>
              </a:rPr>
              <a:t>5. STATE_IDLE → (csr insts) STATE_IDLE</a:t>
            </a:r>
            <a:endParaRPr>
              <a:solidFill>
                <a:schemeClr val="dk1"/>
              </a:solidFill>
              <a:latin typeface="Avenir"/>
              <a:ea typeface="Avenir"/>
              <a:cs typeface="Avenir"/>
              <a:sym typeface="Avenir"/>
            </a:endParaRPr>
          </a:p>
          <a:p>
            <a:pPr indent="-317500" lvl="0" marL="457200" rtl="0" algn="l">
              <a:lnSpc>
                <a:spcPct val="150000"/>
              </a:lnSpc>
              <a:spcBef>
                <a:spcPts val="0"/>
              </a:spcBef>
              <a:spcAft>
                <a:spcPts val="0"/>
              </a:spcAft>
              <a:buClr>
                <a:schemeClr val="dk1"/>
              </a:buClr>
              <a:buSzPts val="1400"/>
              <a:buFont typeface="Avenir"/>
              <a:buChar char="●"/>
            </a:pPr>
            <a:r>
              <a:rPr lang="zh-CN">
                <a:solidFill>
                  <a:schemeClr val="dk1"/>
                </a:solidFill>
                <a:latin typeface="Avenir"/>
                <a:ea typeface="Avenir"/>
                <a:cs typeface="Avenir"/>
                <a:sym typeface="Avenir"/>
              </a:rPr>
              <a:t>csr operations</a:t>
            </a:r>
            <a:endParaRPr>
              <a:solidFill>
                <a:schemeClr val="dk1"/>
              </a:solidFill>
              <a:latin typeface="Avenir"/>
              <a:ea typeface="Avenir"/>
              <a:cs typeface="Avenir"/>
              <a:sym typeface="Avenir"/>
            </a:endParaRPr>
          </a:p>
          <a:p>
            <a:pPr indent="0" lvl="0" marL="0" rtl="0" algn="l">
              <a:lnSpc>
                <a:spcPct val="150000"/>
              </a:lnSpc>
              <a:spcBef>
                <a:spcPts val="0"/>
              </a:spcBef>
              <a:spcAft>
                <a:spcPts val="0"/>
              </a:spcAft>
              <a:buNone/>
            </a:pPr>
            <a:r>
              <a:rPr lang="zh-CN">
                <a:solidFill>
                  <a:schemeClr val="dk1"/>
                </a:solidFill>
                <a:latin typeface="Avenir"/>
                <a:ea typeface="Avenir"/>
                <a:cs typeface="Avenir"/>
                <a:sym typeface="Avenir"/>
              </a:rPr>
              <a:t>6. STATE_IDLE → (other) STATE_IDLE</a:t>
            </a:r>
            <a:endParaRPr>
              <a:solidFill>
                <a:schemeClr val="dk1"/>
              </a:solidFill>
              <a:latin typeface="Avenir"/>
              <a:ea typeface="Avenir"/>
              <a:cs typeface="Avenir"/>
              <a:sym typeface="Avenir"/>
            </a:endParaRPr>
          </a:p>
        </p:txBody>
      </p:sp>
      <p:pic>
        <p:nvPicPr>
          <p:cNvPr id="336" name="Google Shape;336;p50"/>
          <p:cNvPicPr preferRelativeResize="0"/>
          <p:nvPr/>
        </p:nvPicPr>
        <p:blipFill rotWithShape="1">
          <a:blip r:embed="rId3">
            <a:alphaModFix/>
          </a:blip>
          <a:srcRect b="0" l="2114" r="0" t="2477"/>
          <a:stretch/>
        </p:blipFill>
        <p:spPr>
          <a:xfrm>
            <a:off x="5058291" y="0"/>
            <a:ext cx="3817733" cy="2442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latin typeface="Avenir"/>
                <a:ea typeface="Avenir"/>
                <a:cs typeface="Avenir"/>
                <a:sym typeface="Avenir"/>
              </a:rPr>
              <a:t>Verilog Finite State Machine</a:t>
            </a:r>
            <a:endParaRPr>
              <a:latin typeface="Avenir"/>
              <a:ea typeface="Avenir"/>
              <a:cs typeface="Avenir"/>
              <a:sym typeface="Avenir"/>
            </a:endParaRPr>
          </a:p>
        </p:txBody>
      </p:sp>
      <p:pic>
        <p:nvPicPr>
          <p:cNvPr id="342" name="Google Shape;342;p51"/>
          <p:cNvPicPr preferRelativeResize="0"/>
          <p:nvPr/>
        </p:nvPicPr>
        <p:blipFill>
          <a:blip r:embed="rId3">
            <a:alphaModFix/>
          </a:blip>
          <a:stretch>
            <a:fillRect/>
          </a:stretch>
        </p:blipFill>
        <p:spPr>
          <a:xfrm>
            <a:off x="5081225" y="71025"/>
            <a:ext cx="2819400" cy="981075"/>
          </a:xfrm>
          <a:prstGeom prst="rect">
            <a:avLst/>
          </a:prstGeom>
          <a:noFill/>
          <a:ln>
            <a:noFill/>
          </a:ln>
        </p:spPr>
      </p:pic>
      <p:sp>
        <p:nvSpPr>
          <p:cNvPr id="343" name="Google Shape;343;p51"/>
          <p:cNvSpPr txBox="1"/>
          <p:nvPr/>
        </p:nvSpPr>
        <p:spPr>
          <a:xfrm>
            <a:off x="0" y="1683025"/>
            <a:ext cx="2447400" cy="19539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zh-CN" sz="1100">
                <a:solidFill>
                  <a:srgbClr val="E64100"/>
                </a:solidFill>
                <a:latin typeface="Fira Code"/>
                <a:ea typeface="Fira Code"/>
                <a:cs typeface="Fira Code"/>
                <a:sym typeface="Fira Code"/>
              </a:rPr>
              <a:t>module</a:t>
            </a:r>
            <a:r>
              <a:rPr lang="zh-CN" sz="1100">
                <a:solidFill>
                  <a:srgbClr val="005661"/>
                </a:solidFill>
                <a:latin typeface="Fira Code"/>
                <a:ea typeface="Fira Code"/>
                <a:cs typeface="Fira Code"/>
                <a:sym typeface="Fira Code"/>
              </a:rPr>
              <a:t> </a:t>
            </a:r>
            <a:r>
              <a:rPr lang="zh-CN" sz="1100">
                <a:solidFill>
                  <a:srgbClr val="0094F0"/>
                </a:solidFill>
                <a:latin typeface="Fira Code"/>
                <a:ea typeface="Fira Code"/>
                <a:cs typeface="Fira Code"/>
                <a:sym typeface="Fira Code"/>
              </a:rPr>
              <a:t>top_module</a:t>
            </a:r>
            <a:r>
              <a:rPr lang="zh-CN" sz="1100">
                <a:solidFill>
                  <a:srgbClr val="005661"/>
                </a:solidFill>
                <a:latin typeface="Fira Code"/>
                <a:ea typeface="Fira Code"/>
                <a:cs typeface="Fira Code"/>
                <a:sym typeface="Fira Code"/>
              </a:rPr>
              <a:t>(</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input</a:t>
            </a:r>
            <a:r>
              <a:rPr lang="zh-CN" sz="1100">
                <a:solidFill>
                  <a:srgbClr val="005661"/>
                </a:solidFill>
                <a:latin typeface="Fira Code"/>
                <a:ea typeface="Fira Code"/>
                <a:cs typeface="Fira Code"/>
                <a:sym typeface="Fira Code"/>
              </a:rPr>
              <a:t> clk,</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input</a:t>
            </a:r>
            <a:r>
              <a:rPr lang="zh-CN" sz="1100">
                <a:solidFill>
                  <a:srgbClr val="005661"/>
                </a:solidFill>
                <a:latin typeface="Fira Code"/>
                <a:ea typeface="Fira Code"/>
                <a:cs typeface="Fira Code"/>
                <a:sym typeface="Fira Code"/>
              </a:rPr>
              <a:t> reset,</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input</a:t>
            </a:r>
            <a:r>
              <a:rPr lang="zh-CN" sz="1100">
                <a:solidFill>
                  <a:srgbClr val="005661"/>
                </a:solidFill>
                <a:latin typeface="Fira Code"/>
                <a:ea typeface="Fira Code"/>
                <a:cs typeface="Fira Code"/>
                <a:sym typeface="Fira Code"/>
              </a:rPr>
              <a:t> in,</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output</a:t>
            </a:r>
            <a:r>
              <a:rPr lang="zh-CN" sz="1100">
                <a:solidFill>
                  <a:srgbClr val="005661"/>
                </a:solidFill>
                <a:latin typeface="Fira Code"/>
                <a:ea typeface="Fira Code"/>
                <a:cs typeface="Fira Code"/>
                <a:sym typeface="Fira Code"/>
              </a:rPr>
              <a:t> out);</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parameter</a:t>
            </a:r>
            <a:r>
              <a:rPr lang="zh-CN" sz="1100">
                <a:solidFill>
                  <a:srgbClr val="005661"/>
                </a:solidFill>
                <a:latin typeface="Fira Code"/>
                <a:ea typeface="Fira Code"/>
                <a:cs typeface="Fira Code"/>
                <a:sym typeface="Fira Code"/>
              </a:rPr>
              <a:t> A</a:t>
            </a:r>
            <a:r>
              <a:rPr b="1" lang="zh-CN" sz="1100">
                <a:solidFill>
                  <a:srgbClr val="FF5792"/>
                </a:solidFill>
                <a:latin typeface="Fira Code"/>
                <a:ea typeface="Fira Code"/>
                <a:cs typeface="Fira Code"/>
                <a:sym typeface="Fira Code"/>
              </a:rPr>
              <a:t>=</a:t>
            </a:r>
            <a:r>
              <a:rPr lang="zh-CN" sz="1100">
                <a:solidFill>
                  <a:srgbClr val="5842FF"/>
                </a:solidFill>
                <a:latin typeface="Fira Code"/>
                <a:ea typeface="Fira Code"/>
                <a:cs typeface="Fira Code"/>
                <a:sym typeface="Fira Code"/>
              </a:rPr>
              <a:t>0</a:t>
            </a:r>
            <a:r>
              <a:rPr lang="zh-CN" sz="1100">
                <a:solidFill>
                  <a:srgbClr val="005661"/>
                </a:solidFill>
                <a:latin typeface="Fira Code"/>
                <a:ea typeface="Fira Code"/>
                <a:cs typeface="Fira Code"/>
                <a:sym typeface="Fira Code"/>
              </a:rPr>
              <a:t>, B</a:t>
            </a:r>
            <a:r>
              <a:rPr b="1" lang="zh-CN" sz="1100">
                <a:solidFill>
                  <a:srgbClr val="FF5792"/>
                </a:solidFill>
                <a:latin typeface="Fira Code"/>
                <a:ea typeface="Fira Code"/>
                <a:cs typeface="Fira Code"/>
                <a:sym typeface="Fira Code"/>
              </a:rPr>
              <a:t>=</a:t>
            </a:r>
            <a:r>
              <a:rPr lang="zh-CN" sz="1100">
                <a:solidFill>
                  <a:srgbClr val="5842FF"/>
                </a:solidFill>
                <a:latin typeface="Fira Code"/>
                <a:ea typeface="Fira Code"/>
                <a:cs typeface="Fira Code"/>
                <a:sym typeface="Fira Code"/>
              </a:rPr>
              <a:t>1</a:t>
            </a:r>
            <a:r>
              <a:rPr lang="zh-CN" sz="1100">
                <a:solidFill>
                  <a:srgbClr val="005661"/>
                </a:solidFill>
                <a:latin typeface="Fira Code"/>
                <a:ea typeface="Fira Code"/>
                <a:cs typeface="Fira Code"/>
                <a:sym typeface="Fira Code"/>
              </a:rPr>
              <a:t>;</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reg</a:t>
            </a:r>
            <a:r>
              <a:rPr lang="zh-CN" sz="1100">
                <a:solidFill>
                  <a:srgbClr val="005661"/>
                </a:solidFill>
                <a:latin typeface="Fira Code"/>
                <a:ea typeface="Fira Code"/>
                <a:cs typeface="Fira Code"/>
                <a:sym typeface="Fira Code"/>
              </a:rPr>
              <a:t> state, next_state;</a:t>
            </a:r>
            <a:endParaRPr sz="1100">
              <a:solidFill>
                <a:srgbClr val="005661"/>
              </a:solidFill>
              <a:latin typeface="Fira Code"/>
              <a:ea typeface="Fira Code"/>
              <a:cs typeface="Fira Code"/>
              <a:sym typeface="Fira Code"/>
            </a:endParaRPr>
          </a:p>
        </p:txBody>
      </p:sp>
      <p:sp>
        <p:nvSpPr>
          <p:cNvPr id="344" name="Google Shape;344;p51"/>
          <p:cNvSpPr txBox="1"/>
          <p:nvPr/>
        </p:nvSpPr>
        <p:spPr>
          <a:xfrm>
            <a:off x="1992150" y="1052100"/>
            <a:ext cx="3441300" cy="37827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always</a:t>
            </a: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a:t>
            </a: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begin</a:t>
            </a:r>
            <a:r>
              <a:rPr lang="zh-CN" sz="1100">
                <a:solidFill>
                  <a:srgbClr val="005661"/>
                </a:solidFill>
                <a:latin typeface="Fira Code"/>
                <a:ea typeface="Fira Code"/>
                <a:cs typeface="Fira Code"/>
                <a:sym typeface="Fira Code"/>
              </a:rPr>
              <a:t>    </a:t>
            </a:r>
            <a:r>
              <a:rPr i="1" lang="zh-CN" sz="1100">
                <a:solidFill>
                  <a:srgbClr val="8CA6A6"/>
                </a:solidFill>
                <a:latin typeface="Fira Code"/>
                <a:ea typeface="Fira Code"/>
                <a:cs typeface="Fira Code"/>
                <a:sym typeface="Fira Code"/>
              </a:rPr>
              <a:t>// This is a combinational always block</a:t>
            </a:r>
            <a:endParaRPr i="1" sz="1100">
              <a:solidFill>
                <a:srgbClr val="8CA6A6"/>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4D57"/>
                </a:solidFill>
                <a:latin typeface="Fira Code"/>
                <a:ea typeface="Fira Code"/>
                <a:cs typeface="Fira Code"/>
                <a:sym typeface="Fira Code"/>
              </a:rPr>
              <a:t>        </a:t>
            </a:r>
            <a:r>
              <a:rPr i="1" lang="zh-CN" sz="1100">
                <a:solidFill>
                  <a:srgbClr val="8CA6A6"/>
                </a:solidFill>
                <a:latin typeface="Fira Code"/>
                <a:ea typeface="Fira Code"/>
                <a:cs typeface="Fira Code"/>
                <a:sym typeface="Fira Code"/>
              </a:rPr>
              <a:t>// State transition logic</a:t>
            </a:r>
            <a:endParaRPr i="1" sz="1100">
              <a:solidFill>
                <a:srgbClr val="8CA6A6"/>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case</a:t>
            </a:r>
            <a:r>
              <a:rPr lang="zh-CN" sz="1100">
                <a:solidFill>
                  <a:srgbClr val="005661"/>
                </a:solidFill>
                <a:latin typeface="Fira Code"/>
                <a:ea typeface="Fira Code"/>
                <a:cs typeface="Fira Code"/>
                <a:sym typeface="Fira Code"/>
              </a:rPr>
              <a:t>(state)</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 </a:t>
            </a:r>
            <a:r>
              <a:rPr b="1" lang="zh-CN" sz="1100">
                <a:solidFill>
                  <a:srgbClr val="FF5792"/>
                </a:solidFill>
                <a:latin typeface="Fira Code"/>
                <a:ea typeface="Fira Code"/>
                <a:cs typeface="Fira Code"/>
                <a:sym typeface="Fira Code"/>
              </a:rPr>
              <a:t>begin</a:t>
            </a:r>
            <a:endParaRPr b="1" sz="1100">
              <a:solidFill>
                <a:srgbClr val="FF5792"/>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if</a:t>
            </a:r>
            <a:r>
              <a:rPr lang="zh-CN" sz="1100">
                <a:solidFill>
                  <a:srgbClr val="005661"/>
                </a:solidFill>
                <a:latin typeface="Fira Code"/>
                <a:ea typeface="Fira Code"/>
                <a:cs typeface="Fira Code"/>
                <a:sym typeface="Fira Code"/>
              </a:rPr>
              <a:t>(in) next_state </a:t>
            </a:r>
            <a:r>
              <a:rPr b="1" lang="zh-CN" sz="1100">
                <a:solidFill>
                  <a:srgbClr val="FF5792"/>
                </a:solidFill>
                <a:latin typeface="Fira Code"/>
                <a:ea typeface="Fira Code"/>
                <a:cs typeface="Fira Code"/>
                <a:sym typeface="Fira Code"/>
              </a:rPr>
              <a:t>=</a:t>
            </a:r>
            <a:r>
              <a:rPr lang="zh-CN" sz="1100">
                <a:solidFill>
                  <a:srgbClr val="005661"/>
                </a:solidFill>
                <a:latin typeface="Fira Code"/>
                <a:ea typeface="Fira Code"/>
                <a:cs typeface="Fira Code"/>
                <a:sym typeface="Fira Code"/>
              </a:rPr>
              <a:t> A;</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else</a:t>
            </a:r>
            <a:r>
              <a:rPr lang="zh-CN" sz="1100">
                <a:solidFill>
                  <a:srgbClr val="005661"/>
                </a:solidFill>
                <a:latin typeface="Fira Code"/>
                <a:ea typeface="Fira Code"/>
                <a:cs typeface="Fira Code"/>
                <a:sym typeface="Fira Code"/>
              </a:rPr>
              <a:t> next_state </a:t>
            </a:r>
            <a:r>
              <a:rPr b="1" lang="zh-CN" sz="1100">
                <a:solidFill>
                  <a:srgbClr val="FF5792"/>
                </a:solidFill>
                <a:latin typeface="Fira Code"/>
                <a:ea typeface="Fira Code"/>
                <a:cs typeface="Fira Code"/>
                <a:sym typeface="Fira Code"/>
              </a:rPr>
              <a:t>=</a:t>
            </a:r>
            <a:r>
              <a:rPr lang="zh-CN" sz="1100">
                <a:solidFill>
                  <a:srgbClr val="005661"/>
                </a:solidFill>
                <a:latin typeface="Fira Code"/>
                <a:ea typeface="Fira Code"/>
                <a:cs typeface="Fira Code"/>
                <a:sym typeface="Fira Code"/>
              </a:rPr>
              <a:t> B;</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end</a:t>
            </a:r>
            <a:endParaRPr b="1" sz="1100">
              <a:solidFill>
                <a:srgbClr val="FF5792"/>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B: </a:t>
            </a:r>
            <a:r>
              <a:rPr b="1" lang="zh-CN" sz="1100">
                <a:solidFill>
                  <a:srgbClr val="FF5792"/>
                </a:solidFill>
                <a:latin typeface="Fira Code"/>
                <a:ea typeface="Fira Code"/>
                <a:cs typeface="Fira Code"/>
                <a:sym typeface="Fira Code"/>
              </a:rPr>
              <a:t>begin</a:t>
            </a:r>
            <a:endParaRPr b="1" sz="1100">
              <a:solidFill>
                <a:srgbClr val="FF5792"/>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if</a:t>
            </a:r>
            <a:r>
              <a:rPr lang="zh-CN" sz="1100">
                <a:solidFill>
                  <a:srgbClr val="005661"/>
                </a:solidFill>
                <a:latin typeface="Fira Code"/>
                <a:ea typeface="Fira Code"/>
                <a:cs typeface="Fira Code"/>
                <a:sym typeface="Fira Code"/>
              </a:rPr>
              <a:t>(in) next_state </a:t>
            </a:r>
            <a:r>
              <a:rPr b="1" lang="zh-CN" sz="1100">
                <a:solidFill>
                  <a:srgbClr val="FF5792"/>
                </a:solidFill>
                <a:latin typeface="Fira Code"/>
                <a:ea typeface="Fira Code"/>
                <a:cs typeface="Fira Code"/>
                <a:sym typeface="Fira Code"/>
              </a:rPr>
              <a:t>=</a:t>
            </a:r>
            <a:r>
              <a:rPr lang="zh-CN" sz="1100">
                <a:solidFill>
                  <a:srgbClr val="005661"/>
                </a:solidFill>
                <a:latin typeface="Fira Code"/>
                <a:ea typeface="Fira Code"/>
                <a:cs typeface="Fira Code"/>
                <a:sym typeface="Fira Code"/>
              </a:rPr>
              <a:t> B;</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else</a:t>
            </a:r>
            <a:r>
              <a:rPr lang="zh-CN" sz="1100">
                <a:solidFill>
                  <a:srgbClr val="005661"/>
                </a:solidFill>
                <a:latin typeface="Fira Code"/>
                <a:ea typeface="Fira Code"/>
                <a:cs typeface="Fira Code"/>
                <a:sym typeface="Fira Code"/>
              </a:rPr>
              <a:t> next_state </a:t>
            </a:r>
            <a:r>
              <a:rPr b="1" lang="zh-CN" sz="1100">
                <a:solidFill>
                  <a:srgbClr val="FF5792"/>
                </a:solidFill>
                <a:latin typeface="Fira Code"/>
                <a:ea typeface="Fira Code"/>
                <a:cs typeface="Fira Code"/>
                <a:sym typeface="Fira Code"/>
              </a:rPr>
              <a:t>=</a:t>
            </a:r>
            <a:r>
              <a:rPr lang="zh-CN" sz="1100">
                <a:solidFill>
                  <a:srgbClr val="005661"/>
                </a:solidFill>
                <a:latin typeface="Fira Code"/>
                <a:ea typeface="Fira Code"/>
                <a:cs typeface="Fira Code"/>
                <a:sym typeface="Fira Code"/>
              </a:rPr>
              <a:t> A;</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end</a:t>
            </a:r>
            <a:endParaRPr b="1" sz="1100">
              <a:solidFill>
                <a:srgbClr val="FF5792"/>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default</a:t>
            </a:r>
            <a:r>
              <a:rPr lang="zh-CN" sz="1100">
                <a:solidFill>
                  <a:srgbClr val="005661"/>
                </a:solidFill>
                <a:latin typeface="Fira Code"/>
                <a:ea typeface="Fira Code"/>
                <a:cs typeface="Fira Code"/>
                <a:sym typeface="Fira Code"/>
              </a:rPr>
              <a:t>:</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next_state </a:t>
            </a:r>
            <a:r>
              <a:rPr b="1" lang="zh-CN" sz="1100">
                <a:solidFill>
                  <a:srgbClr val="FF5792"/>
                </a:solidFill>
                <a:latin typeface="Fira Code"/>
                <a:ea typeface="Fira Code"/>
                <a:cs typeface="Fira Code"/>
                <a:sym typeface="Fira Code"/>
              </a:rPr>
              <a:t>=</a:t>
            </a:r>
            <a:r>
              <a:rPr lang="zh-CN" sz="1100">
                <a:solidFill>
                  <a:srgbClr val="005661"/>
                </a:solidFill>
                <a:latin typeface="Fira Code"/>
                <a:ea typeface="Fira Code"/>
                <a:cs typeface="Fira Code"/>
                <a:sym typeface="Fira Code"/>
              </a:rPr>
              <a:t> B;</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endcase</a:t>
            </a:r>
            <a:endParaRPr b="1" sz="1100">
              <a:solidFill>
                <a:srgbClr val="FF5792"/>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end</a:t>
            </a:r>
            <a:endParaRPr b="1" sz="1100">
              <a:solidFill>
                <a:srgbClr val="FF5792"/>
              </a:solidFill>
              <a:latin typeface="Fira Code"/>
              <a:ea typeface="Fira Code"/>
              <a:cs typeface="Fira Code"/>
              <a:sym typeface="Fira Code"/>
            </a:endParaRPr>
          </a:p>
        </p:txBody>
      </p:sp>
      <p:sp>
        <p:nvSpPr>
          <p:cNvPr id="345" name="Google Shape;345;p51"/>
          <p:cNvSpPr txBox="1"/>
          <p:nvPr/>
        </p:nvSpPr>
        <p:spPr>
          <a:xfrm>
            <a:off x="5778900" y="1052100"/>
            <a:ext cx="3245700" cy="30969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b="1" lang="zh-CN" sz="1100">
                <a:solidFill>
                  <a:srgbClr val="FF5792"/>
                </a:solidFill>
                <a:latin typeface="Fira Code"/>
                <a:ea typeface="Fira Code"/>
                <a:cs typeface="Fira Code"/>
                <a:sym typeface="Fira Code"/>
              </a:rPr>
              <a:t>    always</a:t>
            </a: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posedge</a:t>
            </a:r>
            <a:r>
              <a:rPr lang="zh-CN" sz="1100">
                <a:solidFill>
                  <a:srgbClr val="005661"/>
                </a:solidFill>
                <a:latin typeface="Fira Code"/>
                <a:ea typeface="Fira Code"/>
                <a:cs typeface="Fira Code"/>
                <a:sym typeface="Fira Code"/>
              </a:rPr>
              <a:t> clk) </a:t>
            </a:r>
            <a:r>
              <a:rPr b="1" lang="zh-CN" sz="1100">
                <a:solidFill>
                  <a:srgbClr val="FF5792"/>
                </a:solidFill>
                <a:latin typeface="Fira Code"/>
                <a:ea typeface="Fira Code"/>
                <a:cs typeface="Fira Code"/>
                <a:sym typeface="Fira Code"/>
              </a:rPr>
              <a:t>begin</a:t>
            </a:r>
            <a:r>
              <a:rPr lang="zh-CN" sz="1100">
                <a:solidFill>
                  <a:srgbClr val="005661"/>
                </a:solidFill>
                <a:latin typeface="Fira Code"/>
                <a:ea typeface="Fira Code"/>
                <a:cs typeface="Fira Code"/>
                <a:sym typeface="Fira Code"/>
              </a:rPr>
              <a:t>    </a:t>
            </a:r>
            <a:r>
              <a:rPr i="1" lang="zh-CN" sz="1100">
                <a:solidFill>
                  <a:srgbClr val="8CA6A6"/>
                </a:solidFill>
                <a:latin typeface="Fira Code"/>
                <a:ea typeface="Fira Code"/>
                <a:cs typeface="Fira Code"/>
                <a:sym typeface="Fira Code"/>
              </a:rPr>
              <a:t>// This is a sequential always block</a:t>
            </a:r>
            <a:endParaRPr i="1" sz="1100">
              <a:solidFill>
                <a:srgbClr val="8CA6A6"/>
              </a:solidFill>
              <a:latin typeface="Fira Code"/>
              <a:ea typeface="Fira Code"/>
              <a:cs typeface="Fira Code"/>
              <a:sym typeface="Fira Code"/>
            </a:endParaRPr>
          </a:p>
          <a:p>
            <a:pPr indent="0" lvl="0" marL="0" rtl="0" algn="l">
              <a:lnSpc>
                <a:spcPct val="135000"/>
              </a:lnSpc>
              <a:spcBef>
                <a:spcPts val="0"/>
              </a:spcBef>
              <a:spcAft>
                <a:spcPts val="0"/>
              </a:spcAft>
              <a:buNone/>
            </a:pPr>
            <a:r>
              <a:rPr i="1" lang="zh-CN" sz="1100">
                <a:solidFill>
                  <a:srgbClr val="8CA6A6"/>
                </a:solidFill>
                <a:latin typeface="Fira Code"/>
                <a:ea typeface="Fira Code"/>
                <a:cs typeface="Fira Code"/>
                <a:sym typeface="Fira Code"/>
              </a:rPr>
              <a:t>// State flip-flops</a:t>
            </a:r>
            <a:endParaRPr i="1" sz="1100">
              <a:solidFill>
                <a:srgbClr val="8CA6A6"/>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if</a:t>
            </a:r>
            <a:r>
              <a:rPr lang="zh-CN" sz="1100">
                <a:solidFill>
                  <a:srgbClr val="005661"/>
                </a:solidFill>
                <a:latin typeface="Fira Code"/>
                <a:ea typeface="Fira Code"/>
                <a:cs typeface="Fira Code"/>
                <a:sym typeface="Fira Code"/>
              </a:rPr>
              <a:t>(reset) state </a:t>
            </a:r>
            <a:r>
              <a:rPr b="1" lang="zh-CN" sz="1100">
                <a:solidFill>
                  <a:srgbClr val="FF5792"/>
                </a:solidFill>
                <a:latin typeface="Fira Code"/>
                <a:ea typeface="Fira Code"/>
                <a:cs typeface="Fira Code"/>
                <a:sym typeface="Fira Code"/>
              </a:rPr>
              <a:t>&lt;=</a:t>
            </a:r>
            <a:r>
              <a:rPr lang="zh-CN" sz="1100">
                <a:solidFill>
                  <a:srgbClr val="005661"/>
                </a:solidFill>
                <a:latin typeface="Fira Code"/>
                <a:ea typeface="Fira Code"/>
                <a:cs typeface="Fira Code"/>
                <a:sym typeface="Fira Code"/>
              </a:rPr>
              <a:t> B;</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else</a:t>
            </a:r>
            <a:r>
              <a:rPr lang="zh-CN" sz="1100">
                <a:solidFill>
                  <a:srgbClr val="005661"/>
                </a:solidFill>
                <a:latin typeface="Fira Code"/>
                <a:ea typeface="Fira Code"/>
                <a:cs typeface="Fira Code"/>
                <a:sym typeface="Fira Code"/>
              </a:rPr>
              <a:t> state </a:t>
            </a:r>
            <a:r>
              <a:rPr b="1" lang="zh-CN" sz="1100">
                <a:solidFill>
                  <a:srgbClr val="FF5792"/>
                </a:solidFill>
                <a:latin typeface="Fira Code"/>
                <a:ea typeface="Fira Code"/>
                <a:cs typeface="Fira Code"/>
                <a:sym typeface="Fira Code"/>
              </a:rPr>
              <a:t>&lt;=</a:t>
            </a:r>
            <a:r>
              <a:rPr lang="zh-CN" sz="1100">
                <a:solidFill>
                  <a:srgbClr val="005661"/>
                </a:solidFill>
                <a:latin typeface="Fira Code"/>
                <a:ea typeface="Fira Code"/>
                <a:cs typeface="Fira Code"/>
                <a:sym typeface="Fira Code"/>
              </a:rPr>
              <a:t> next_state;</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end</a:t>
            </a:r>
            <a:endParaRPr b="1" sz="1100">
              <a:solidFill>
                <a:srgbClr val="FF5792"/>
              </a:solidFill>
              <a:latin typeface="Fira Code"/>
              <a:ea typeface="Fira Code"/>
              <a:cs typeface="Fira Code"/>
              <a:sym typeface="Fira Code"/>
            </a:endParaRPr>
          </a:p>
          <a:p>
            <a:pPr indent="0" lvl="0" marL="0" rtl="0" algn="l">
              <a:lnSpc>
                <a:spcPct val="135000"/>
              </a:lnSpc>
              <a:spcBef>
                <a:spcPts val="0"/>
              </a:spcBef>
              <a:spcAft>
                <a:spcPts val="0"/>
              </a:spcAft>
              <a:buNone/>
            </a:pPr>
            <a:r>
              <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4D57"/>
                </a:solidFill>
                <a:latin typeface="Fira Code"/>
                <a:ea typeface="Fira Code"/>
                <a:cs typeface="Fira Code"/>
                <a:sym typeface="Fira Code"/>
              </a:rPr>
              <a:t>    </a:t>
            </a:r>
            <a:r>
              <a:rPr i="1" lang="zh-CN" sz="1100">
                <a:solidFill>
                  <a:srgbClr val="8CA6A6"/>
                </a:solidFill>
                <a:latin typeface="Fira Code"/>
                <a:ea typeface="Fira Code"/>
                <a:cs typeface="Fira Code"/>
                <a:sym typeface="Fira Code"/>
              </a:rPr>
              <a:t>// Output logic</a:t>
            </a:r>
            <a:endParaRPr i="1" sz="1100">
              <a:solidFill>
                <a:srgbClr val="8CA6A6"/>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4D57"/>
                </a:solidFill>
                <a:latin typeface="Fira Code"/>
                <a:ea typeface="Fira Code"/>
                <a:cs typeface="Fira Code"/>
                <a:sym typeface="Fira Code"/>
              </a:rPr>
              <a:t>    </a:t>
            </a:r>
            <a:r>
              <a:rPr i="1" lang="zh-CN" sz="1100">
                <a:solidFill>
                  <a:srgbClr val="8CA6A6"/>
                </a:solidFill>
                <a:latin typeface="Fira Code"/>
                <a:ea typeface="Fira Code"/>
                <a:cs typeface="Fira Code"/>
                <a:sym typeface="Fira Code"/>
              </a:rPr>
              <a:t>// assign out = (state == ...);</a:t>
            </a:r>
            <a:endParaRPr i="1" sz="1100">
              <a:solidFill>
                <a:srgbClr val="8CA6A6"/>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assign</a:t>
            </a:r>
            <a:r>
              <a:rPr lang="zh-CN" sz="1100">
                <a:solidFill>
                  <a:srgbClr val="005661"/>
                </a:solidFill>
                <a:latin typeface="Fira Code"/>
                <a:ea typeface="Fira Code"/>
                <a:cs typeface="Fira Code"/>
                <a:sym typeface="Fira Code"/>
              </a:rPr>
              <a:t> out </a:t>
            </a:r>
            <a:r>
              <a:rPr b="1" lang="zh-CN" sz="1100">
                <a:solidFill>
                  <a:srgbClr val="FF5792"/>
                </a:solidFill>
                <a:latin typeface="Fira Code"/>
                <a:ea typeface="Fira Code"/>
                <a:cs typeface="Fira Code"/>
                <a:sym typeface="Fira Code"/>
              </a:rPr>
              <a:t>=</a:t>
            </a:r>
            <a:r>
              <a:rPr lang="zh-CN" sz="1100">
                <a:solidFill>
                  <a:srgbClr val="005661"/>
                </a:solidFill>
                <a:latin typeface="Fira Code"/>
                <a:ea typeface="Fira Code"/>
                <a:cs typeface="Fira Code"/>
                <a:sym typeface="Fira Code"/>
              </a:rPr>
              <a:t> ((state </a:t>
            </a:r>
            <a:r>
              <a:rPr b="1" lang="zh-CN" sz="1100">
                <a:solidFill>
                  <a:srgbClr val="FF5792"/>
                </a:solidFill>
                <a:latin typeface="Fira Code"/>
                <a:ea typeface="Fira Code"/>
                <a:cs typeface="Fira Code"/>
                <a:sym typeface="Fira Code"/>
              </a:rPr>
              <a:t>==</a:t>
            </a:r>
            <a:r>
              <a:rPr lang="zh-CN" sz="1100">
                <a:solidFill>
                  <a:srgbClr val="005661"/>
                </a:solidFill>
                <a:latin typeface="Fira Code"/>
                <a:ea typeface="Fira Code"/>
                <a:cs typeface="Fira Code"/>
                <a:sym typeface="Fira Code"/>
              </a:rPr>
              <a:t> A) </a:t>
            </a:r>
            <a:r>
              <a:rPr b="1" lang="zh-CN" sz="1100">
                <a:solidFill>
                  <a:srgbClr val="FF5792"/>
                </a:solidFill>
                <a:latin typeface="Fira Code"/>
                <a:ea typeface="Fira Code"/>
                <a:cs typeface="Fira Code"/>
                <a:sym typeface="Fira Code"/>
              </a:rPr>
              <a:t>&amp;</a:t>
            </a:r>
            <a:r>
              <a:rPr lang="zh-CN" sz="1100">
                <a:solidFill>
                  <a:srgbClr val="005661"/>
                </a:solidFill>
                <a:latin typeface="Fira Code"/>
                <a:ea typeface="Fira Code"/>
                <a:cs typeface="Fira Code"/>
                <a:sym typeface="Fira Code"/>
              </a:rPr>
              <a:t> </a:t>
            </a:r>
            <a:r>
              <a:rPr lang="zh-CN" sz="1100">
                <a:solidFill>
                  <a:srgbClr val="5842FF"/>
                </a:solidFill>
                <a:latin typeface="Fira Code"/>
                <a:ea typeface="Fira Code"/>
                <a:cs typeface="Fira Code"/>
                <a:sym typeface="Fira Code"/>
              </a:rPr>
              <a:t>0</a:t>
            </a:r>
            <a:r>
              <a:rPr lang="zh-CN" sz="1100">
                <a:solidFill>
                  <a:srgbClr val="005661"/>
                </a:solidFill>
                <a:latin typeface="Fira Code"/>
                <a:ea typeface="Fira Code"/>
                <a:cs typeface="Fira Code"/>
                <a:sym typeface="Fira Code"/>
              </a:rPr>
              <a:t>)</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005661"/>
                </a:solidFill>
                <a:latin typeface="Fira Code"/>
                <a:ea typeface="Fira Code"/>
                <a:cs typeface="Fira Code"/>
                <a:sym typeface="Fira Code"/>
              </a:rPr>
              <a:t>                </a:t>
            </a:r>
            <a:r>
              <a:rPr b="1" lang="zh-CN" sz="1100">
                <a:solidFill>
                  <a:srgbClr val="FF5792"/>
                </a:solidFill>
                <a:latin typeface="Fira Code"/>
                <a:ea typeface="Fira Code"/>
                <a:cs typeface="Fira Code"/>
                <a:sym typeface="Fira Code"/>
              </a:rPr>
              <a:t>|</a:t>
            </a:r>
            <a:r>
              <a:rPr lang="zh-CN" sz="1100">
                <a:solidFill>
                  <a:srgbClr val="005661"/>
                </a:solidFill>
                <a:latin typeface="Fira Code"/>
                <a:ea typeface="Fira Code"/>
                <a:cs typeface="Fira Code"/>
                <a:sym typeface="Fira Code"/>
              </a:rPr>
              <a:t>((state </a:t>
            </a:r>
            <a:r>
              <a:rPr b="1" lang="zh-CN" sz="1100">
                <a:solidFill>
                  <a:srgbClr val="FF5792"/>
                </a:solidFill>
                <a:latin typeface="Fira Code"/>
                <a:ea typeface="Fira Code"/>
                <a:cs typeface="Fira Code"/>
                <a:sym typeface="Fira Code"/>
              </a:rPr>
              <a:t>==</a:t>
            </a:r>
            <a:r>
              <a:rPr lang="zh-CN" sz="1100">
                <a:solidFill>
                  <a:srgbClr val="005661"/>
                </a:solidFill>
                <a:latin typeface="Fira Code"/>
                <a:ea typeface="Fira Code"/>
                <a:cs typeface="Fira Code"/>
                <a:sym typeface="Fira Code"/>
              </a:rPr>
              <a:t> B) </a:t>
            </a:r>
            <a:r>
              <a:rPr b="1" lang="zh-CN" sz="1100">
                <a:solidFill>
                  <a:srgbClr val="FF5792"/>
                </a:solidFill>
                <a:latin typeface="Fira Code"/>
                <a:ea typeface="Fira Code"/>
                <a:cs typeface="Fira Code"/>
                <a:sym typeface="Fira Code"/>
              </a:rPr>
              <a:t>&amp;</a:t>
            </a:r>
            <a:r>
              <a:rPr lang="zh-CN" sz="1100">
                <a:solidFill>
                  <a:srgbClr val="005661"/>
                </a:solidFill>
                <a:latin typeface="Fira Code"/>
                <a:ea typeface="Fira Code"/>
                <a:cs typeface="Fira Code"/>
                <a:sym typeface="Fira Code"/>
              </a:rPr>
              <a:t> </a:t>
            </a:r>
            <a:r>
              <a:rPr lang="zh-CN" sz="1100">
                <a:solidFill>
                  <a:srgbClr val="5842FF"/>
                </a:solidFill>
                <a:latin typeface="Fira Code"/>
                <a:ea typeface="Fira Code"/>
                <a:cs typeface="Fira Code"/>
                <a:sym typeface="Fira Code"/>
              </a:rPr>
              <a:t>1</a:t>
            </a:r>
            <a:r>
              <a:rPr lang="zh-CN" sz="1100">
                <a:solidFill>
                  <a:srgbClr val="005661"/>
                </a:solidFill>
                <a:latin typeface="Fira Code"/>
                <a:ea typeface="Fira Code"/>
                <a:cs typeface="Fira Code"/>
                <a:sym typeface="Fira Code"/>
              </a:rPr>
              <a:t>);</a:t>
            </a:r>
            <a:endParaRPr sz="11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100">
                <a:solidFill>
                  <a:srgbClr val="E64100"/>
                </a:solidFill>
                <a:latin typeface="Fira Code"/>
                <a:ea typeface="Fira Code"/>
                <a:cs typeface="Fira Code"/>
                <a:sym typeface="Fira Code"/>
              </a:rPr>
              <a:t>endmodule</a:t>
            </a:r>
            <a:endParaRPr sz="1100">
              <a:solidFill>
                <a:srgbClr val="E64100"/>
              </a:solidFill>
              <a:latin typeface="Fira Code"/>
              <a:ea typeface="Fira Code"/>
              <a:cs typeface="Fira Code"/>
              <a:sym typeface="Fira Code"/>
            </a:endParaRPr>
          </a:p>
          <a:p>
            <a:pPr indent="0" lvl="0" marL="0" rtl="0" algn="l">
              <a:lnSpc>
                <a:spcPct val="135000"/>
              </a:lnSpc>
              <a:spcBef>
                <a:spcPts val="0"/>
              </a:spcBef>
              <a:spcAft>
                <a:spcPts val="0"/>
              </a:spcAft>
              <a:buNone/>
            </a:pPr>
            <a:r>
              <a:t/>
            </a:r>
            <a:endParaRPr sz="1100">
              <a:solidFill>
                <a:srgbClr val="005661"/>
              </a:solidFill>
              <a:latin typeface="Fira Code"/>
              <a:ea typeface="Fira Code"/>
              <a:cs typeface="Fira Code"/>
              <a:sym typeface="Fira Code"/>
            </a:endParaRPr>
          </a:p>
        </p:txBody>
      </p:sp>
      <p:sp>
        <p:nvSpPr>
          <p:cNvPr id="346" name="Google Shape;346;p51"/>
          <p:cNvSpPr txBox="1"/>
          <p:nvPr/>
        </p:nvSpPr>
        <p:spPr>
          <a:xfrm>
            <a:off x="51525" y="4743300"/>
            <a:ext cx="4121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100" u="sng">
                <a:solidFill>
                  <a:schemeClr val="hlink"/>
                </a:solidFill>
                <a:latin typeface="Avenir"/>
                <a:ea typeface="Avenir"/>
                <a:cs typeface="Avenir"/>
                <a:sym typeface="Avenir"/>
                <a:hlinkClick r:id="rId4"/>
              </a:rPr>
              <a:t>https://hdlbits.01xz.net/wiki/Fsm1</a:t>
            </a:r>
            <a:endParaRPr sz="1100">
              <a:latin typeface="Avenir"/>
              <a:ea typeface="Avenir"/>
              <a:cs typeface="Avenir"/>
              <a:sym typeface="Avenir"/>
            </a:endParaRPr>
          </a:p>
          <a:p>
            <a:pPr indent="0" lvl="0" marL="0" rtl="0" algn="l">
              <a:spcBef>
                <a:spcPts val="0"/>
              </a:spcBef>
              <a:spcAft>
                <a:spcPts val="0"/>
              </a:spcAft>
              <a:buNone/>
            </a:pPr>
            <a:r>
              <a:t/>
            </a:r>
            <a:endParaRPr sz="1100">
              <a:latin typeface="Avenir"/>
              <a:ea typeface="Avenir"/>
              <a:cs typeface="Avenir"/>
              <a:sym typeface="Aveni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ctrTitle"/>
          </p:nvPr>
        </p:nvSpPr>
        <p:spPr>
          <a:xfrm>
            <a:off x="311708" y="11456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CN">
                <a:latin typeface="Avenir"/>
                <a:ea typeface="Avenir"/>
                <a:cs typeface="Avenir"/>
                <a:sym typeface="Avenir"/>
              </a:rPr>
              <a:t>RISC-V Privilege Levels</a:t>
            </a:r>
            <a:endParaRPr>
              <a:latin typeface="Avenir"/>
              <a:ea typeface="Avenir"/>
              <a:cs typeface="Avenir"/>
              <a:sym typeface="Aveni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2"/>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Exception Unit</a:t>
            </a:r>
            <a:endParaRPr sz="2800">
              <a:solidFill>
                <a:srgbClr val="000000"/>
              </a:solidFill>
              <a:latin typeface="Avenir"/>
              <a:ea typeface="Avenir"/>
              <a:cs typeface="Avenir"/>
              <a:sym typeface="Avenir"/>
            </a:endParaRPr>
          </a:p>
        </p:txBody>
      </p:sp>
      <p:sp>
        <p:nvSpPr>
          <p:cNvPr id="352" name="Google Shape;352;p52"/>
          <p:cNvSpPr txBox="1"/>
          <p:nvPr/>
        </p:nvSpPr>
        <p:spPr>
          <a:xfrm>
            <a:off x="368175" y="1249625"/>
            <a:ext cx="8110500" cy="507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t/>
            </a:r>
            <a:endParaRPr sz="2100">
              <a:solidFill>
                <a:srgbClr val="404040"/>
              </a:solidFill>
              <a:highlight>
                <a:srgbClr val="FCFCFC"/>
              </a:highlight>
              <a:latin typeface="Avenir"/>
              <a:ea typeface="Avenir"/>
              <a:cs typeface="Avenir"/>
              <a:sym typeface="Avenir"/>
            </a:endParaRPr>
          </a:p>
        </p:txBody>
      </p:sp>
      <p:sp>
        <p:nvSpPr>
          <p:cNvPr id="353" name="Google Shape;353;p52"/>
          <p:cNvSpPr txBox="1"/>
          <p:nvPr/>
        </p:nvSpPr>
        <p:spPr>
          <a:xfrm>
            <a:off x="157475" y="1908400"/>
            <a:ext cx="3942300" cy="15639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b="1" lang="zh-CN">
                <a:solidFill>
                  <a:srgbClr val="FF5792"/>
                </a:solidFill>
                <a:latin typeface="Fira Code"/>
                <a:ea typeface="Fira Code"/>
                <a:cs typeface="Fira Code"/>
                <a:sym typeface="Fira Code"/>
              </a:rPr>
              <a:t>localparam</a:t>
            </a:r>
            <a:r>
              <a:rPr lang="zh-CN">
                <a:solidFill>
                  <a:srgbClr val="005661"/>
                </a:solidFill>
                <a:latin typeface="Fira Code"/>
                <a:ea typeface="Fira Code"/>
                <a:cs typeface="Fira Code"/>
                <a:sym typeface="Fira Code"/>
              </a:rPr>
              <a:t> STATE_IDLE </a:t>
            </a:r>
            <a:r>
              <a:rPr b="1" lang="zh-CN">
                <a:solidFill>
                  <a:srgbClr val="FF5792"/>
                </a:solidFill>
                <a:latin typeface="Fira Code"/>
                <a:ea typeface="Fira Code"/>
                <a:cs typeface="Fira Code"/>
                <a:sym typeface="Fira Code"/>
              </a:rPr>
              <a:t>=</a:t>
            </a:r>
            <a:r>
              <a:rPr lang="zh-CN">
                <a:solidFill>
                  <a:srgbClr val="005661"/>
                </a:solidFill>
                <a:latin typeface="Fira Code"/>
                <a:ea typeface="Fira Code"/>
                <a:cs typeface="Fira Code"/>
                <a:sym typeface="Fira Code"/>
              </a:rPr>
              <a:t> </a:t>
            </a:r>
            <a:r>
              <a:rPr lang="zh-CN">
                <a:solidFill>
                  <a:srgbClr val="5842FF"/>
                </a:solidFill>
                <a:latin typeface="Fira Code"/>
                <a:ea typeface="Fira Code"/>
                <a:cs typeface="Fira Code"/>
                <a:sym typeface="Fira Code"/>
              </a:rPr>
              <a:t>2'b00</a:t>
            </a:r>
            <a:r>
              <a:rPr lang="zh-CN">
                <a:solidFill>
                  <a:srgbClr val="005661"/>
                </a:solidFill>
                <a:latin typeface="Fira Code"/>
                <a:ea typeface="Fira Code"/>
                <a:cs typeface="Fira Code"/>
                <a:sym typeface="Fira Code"/>
              </a:rPr>
              <a:t>;</a:t>
            </a:r>
            <a:endParaRPr>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b="1" lang="zh-CN">
                <a:solidFill>
                  <a:srgbClr val="FF5792"/>
                </a:solidFill>
                <a:latin typeface="Fira Code"/>
                <a:ea typeface="Fira Code"/>
                <a:cs typeface="Fira Code"/>
                <a:sym typeface="Fira Code"/>
              </a:rPr>
              <a:t>localparam</a:t>
            </a:r>
            <a:r>
              <a:rPr lang="zh-CN">
                <a:solidFill>
                  <a:srgbClr val="005661"/>
                </a:solidFill>
                <a:latin typeface="Fira Code"/>
                <a:ea typeface="Fira Code"/>
                <a:cs typeface="Fira Code"/>
                <a:sym typeface="Fira Code"/>
              </a:rPr>
              <a:t> STATE_MEPC </a:t>
            </a:r>
            <a:r>
              <a:rPr b="1" lang="zh-CN">
                <a:solidFill>
                  <a:srgbClr val="FF5792"/>
                </a:solidFill>
                <a:latin typeface="Fira Code"/>
                <a:ea typeface="Fira Code"/>
                <a:cs typeface="Fira Code"/>
                <a:sym typeface="Fira Code"/>
              </a:rPr>
              <a:t>=</a:t>
            </a:r>
            <a:r>
              <a:rPr lang="zh-CN">
                <a:solidFill>
                  <a:srgbClr val="005661"/>
                </a:solidFill>
                <a:latin typeface="Fira Code"/>
                <a:ea typeface="Fira Code"/>
                <a:cs typeface="Fira Code"/>
                <a:sym typeface="Fira Code"/>
              </a:rPr>
              <a:t> </a:t>
            </a:r>
            <a:r>
              <a:rPr lang="zh-CN">
                <a:solidFill>
                  <a:srgbClr val="5842FF"/>
                </a:solidFill>
                <a:latin typeface="Fira Code"/>
                <a:ea typeface="Fira Code"/>
                <a:cs typeface="Fira Code"/>
                <a:sym typeface="Fira Code"/>
              </a:rPr>
              <a:t>2'b01</a:t>
            </a:r>
            <a:r>
              <a:rPr lang="zh-CN">
                <a:solidFill>
                  <a:srgbClr val="005661"/>
                </a:solidFill>
                <a:latin typeface="Fira Code"/>
                <a:ea typeface="Fira Code"/>
                <a:cs typeface="Fira Code"/>
                <a:sym typeface="Fira Code"/>
              </a:rPr>
              <a:t>;</a:t>
            </a:r>
            <a:endParaRPr>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b="1" lang="zh-CN">
                <a:solidFill>
                  <a:srgbClr val="FF5792"/>
                </a:solidFill>
                <a:latin typeface="Fira Code"/>
                <a:ea typeface="Fira Code"/>
                <a:cs typeface="Fira Code"/>
                <a:sym typeface="Fira Code"/>
              </a:rPr>
              <a:t>localparam</a:t>
            </a:r>
            <a:r>
              <a:rPr lang="zh-CN">
                <a:solidFill>
                  <a:srgbClr val="005661"/>
                </a:solidFill>
                <a:latin typeface="Fira Code"/>
                <a:ea typeface="Fira Code"/>
                <a:cs typeface="Fira Code"/>
                <a:sym typeface="Fira Code"/>
              </a:rPr>
              <a:t> STATE_MCAUSE </a:t>
            </a:r>
            <a:r>
              <a:rPr b="1" lang="zh-CN">
                <a:solidFill>
                  <a:srgbClr val="FF5792"/>
                </a:solidFill>
                <a:latin typeface="Fira Code"/>
                <a:ea typeface="Fira Code"/>
                <a:cs typeface="Fira Code"/>
                <a:sym typeface="Fira Code"/>
              </a:rPr>
              <a:t>=</a:t>
            </a:r>
            <a:r>
              <a:rPr lang="zh-CN">
                <a:solidFill>
                  <a:srgbClr val="005661"/>
                </a:solidFill>
                <a:latin typeface="Fira Code"/>
                <a:ea typeface="Fira Code"/>
                <a:cs typeface="Fira Code"/>
                <a:sym typeface="Fira Code"/>
              </a:rPr>
              <a:t> </a:t>
            </a:r>
            <a:r>
              <a:rPr lang="zh-CN">
                <a:solidFill>
                  <a:srgbClr val="5842FF"/>
                </a:solidFill>
                <a:latin typeface="Fira Code"/>
                <a:ea typeface="Fira Code"/>
                <a:cs typeface="Fira Code"/>
                <a:sym typeface="Fira Code"/>
              </a:rPr>
              <a:t>2'b10</a:t>
            </a:r>
            <a:r>
              <a:rPr lang="zh-CN">
                <a:solidFill>
                  <a:srgbClr val="005661"/>
                </a:solidFill>
                <a:latin typeface="Fira Code"/>
                <a:ea typeface="Fira Code"/>
                <a:cs typeface="Fira Code"/>
                <a:sym typeface="Fira Code"/>
              </a:rPr>
              <a:t>;</a:t>
            </a:r>
            <a:endParaRPr>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t/>
            </a:r>
            <a:endParaRPr>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b="1" lang="zh-CN">
                <a:solidFill>
                  <a:srgbClr val="FF5792"/>
                </a:solidFill>
                <a:latin typeface="Fira Code"/>
                <a:ea typeface="Fira Code"/>
                <a:cs typeface="Fira Code"/>
                <a:sym typeface="Fira Code"/>
              </a:rPr>
              <a:t>reg</a:t>
            </a:r>
            <a:r>
              <a:rPr lang="zh-CN">
                <a:solidFill>
                  <a:srgbClr val="005661"/>
                </a:solidFill>
                <a:latin typeface="Fira Code"/>
                <a:ea typeface="Fira Code"/>
                <a:cs typeface="Fira Code"/>
                <a:sym typeface="Fira Code"/>
              </a:rPr>
              <a:t>[</a:t>
            </a:r>
            <a:r>
              <a:rPr lang="zh-CN">
                <a:solidFill>
                  <a:srgbClr val="5842FF"/>
                </a:solidFill>
                <a:latin typeface="Fira Code"/>
                <a:ea typeface="Fira Code"/>
                <a:cs typeface="Fira Code"/>
                <a:sym typeface="Fira Code"/>
              </a:rPr>
              <a:t>1</a:t>
            </a:r>
            <a:r>
              <a:rPr lang="zh-CN">
                <a:solidFill>
                  <a:srgbClr val="004D57"/>
                </a:solidFill>
                <a:latin typeface="Fira Code"/>
                <a:ea typeface="Fira Code"/>
                <a:cs typeface="Fira Code"/>
                <a:sym typeface="Fira Code"/>
              </a:rPr>
              <a:t>:</a:t>
            </a:r>
            <a:r>
              <a:rPr lang="zh-CN">
                <a:solidFill>
                  <a:srgbClr val="5842FF"/>
                </a:solidFill>
                <a:latin typeface="Fira Code"/>
                <a:ea typeface="Fira Code"/>
                <a:cs typeface="Fira Code"/>
                <a:sym typeface="Fira Code"/>
              </a:rPr>
              <a:t>0</a:t>
            </a:r>
            <a:r>
              <a:rPr lang="zh-CN">
                <a:solidFill>
                  <a:srgbClr val="005661"/>
                </a:solidFill>
                <a:latin typeface="Fira Code"/>
                <a:ea typeface="Fira Code"/>
                <a:cs typeface="Fira Code"/>
                <a:sym typeface="Fira Code"/>
              </a:rPr>
              <a:t>] cur_state, next_state;</a:t>
            </a:r>
            <a:endParaRPr>
              <a:solidFill>
                <a:srgbClr val="005661"/>
              </a:solidFill>
              <a:latin typeface="Fira Code"/>
              <a:ea typeface="Fira Code"/>
              <a:cs typeface="Fira Code"/>
              <a:sym typeface="Fira Code"/>
            </a:endParaRPr>
          </a:p>
        </p:txBody>
      </p:sp>
      <p:sp>
        <p:nvSpPr>
          <p:cNvPr id="354" name="Google Shape;354;p52"/>
          <p:cNvSpPr txBox="1"/>
          <p:nvPr/>
        </p:nvSpPr>
        <p:spPr>
          <a:xfrm>
            <a:off x="4935150" y="2137650"/>
            <a:ext cx="3700500" cy="9819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b="1" lang="zh-CN">
                <a:solidFill>
                  <a:srgbClr val="FF5792"/>
                </a:solidFill>
                <a:latin typeface="Fira Code"/>
                <a:ea typeface="Fira Code"/>
                <a:cs typeface="Fira Code"/>
                <a:sym typeface="Fira Code"/>
              </a:rPr>
              <a:t>always</a:t>
            </a:r>
            <a:r>
              <a:rPr lang="zh-CN">
                <a:solidFill>
                  <a:srgbClr val="005661"/>
                </a:solidFill>
                <a:latin typeface="Fira Code"/>
                <a:ea typeface="Fira Code"/>
                <a:cs typeface="Fira Code"/>
                <a:sym typeface="Fira Code"/>
              </a:rPr>
              <a:t> @(</a:t>
            </a:r>
            <a:r>
              <a:rPr b="1" lang="zh-CN">
                <a:solidFill>
                  <a:srgbClr val="FF5792"/>
                </a:solidFill>
                <a:latin typeface="Fira Code"/>
                <a:ea typeface="Fira Code"/>
                <a:cs typeface="Fira Code"/>
                <a:sym typeface="Fira Code"/>
              </a:rPr>
              <a:t>posedge</a:t>
            </a:r>
            <a:r>
              <a:rPr lang="zh-CN">
                <a:solidFill>
                  <a:srgbClr val="005661"/>
                </a:solidFill>
                <a:latin typeface="Fira Code"/>
                <a:ea typeface="Fira Code"/>
                <a:cs typeface="Fira Code"/>
                <a:sym typeface="Fira Code"/>
              </a:rPr>
              <a:t> clk) </a:t>
            </a:r>
            <a:r>
              <a:rPr b="1" lang="zh-CN">
                <a:solidFill>
                  <a:srgbClr val="FF5792"/>
                </a:solidFill>
                <a:latin typeface="Fira Code"/>
                <a:ea typeface="Fira Code"/>
                <a:cs typeface="Fira Code"/>
                <a:sym typeface="Fira Code"/>
              </a:rPr>
              <a:t>begin</a:t>
            </a:r>
            <a:endParaRPr b="1">
              <a:solidFill>
                <a:srgbClr val="FF5792"/>
              </a:solidFill>
              <a:latin typeface="Fira Code"/>
              <a:ea typeface="Fira Code"/>
              <a:cs typeface="Fira Code"/>
              <a:sym typeface="Fira Code"/>
            </a:endParaRPr>
          </a:p>
          <a:p>
            <a:pPr indent="0" lvl="0" marL="0" rtl="0" algn="l">
              <a:lnSpc>
                <a:spcPct val="135000"/>
              </a:lnSpc>
              <a:spcBef>
                <a:spcPts val="0"/>
              </a:spcBef>
              <a:spcAft>
                <a:spcPts val="0"/>
              </a:spcAft>
              <a:buNone/>
            </a:pPr>
            <a:r>
              <a:rPr lang="zh-CN">
                <a:solidFill>
                  <a:srgbClr val="005661"/>
                </a:solidFill>
                <a:latin typeface="Fira Code"/>
                <a:ea typeface="Fira Code"/>
                <a:cs typeface="Fira Code"/>
                <a:sym typeface="Fira Code"/>
              </a:rPr>
              <a:t>    cur_state </a:t>
            </a:r>
            <a:r>
              <a:rPr b="1" lang="zh-CN">
                <a:solidFill>
                  <a:srgbClr val="FF5792"/>
                </a:solidFill>
                <a:latin typeface="Fira Code"/>
                <a:ea typeface="Fira Code"/>
                <a:cs typeface="Fira Code"/>
                <a:sym typeface="Fira Code"/>
              </a:rPr>
              <a:t>&lt;=</a:t>
            </a:r>
            <a:r>
              <a:rPr lang="zh-CN">
                <a:solidFill>
                  <a:srgbClr val="005661"/>
                </a:solidFill>
                <a:latin typeface="Fira Code"/>
                <a:ea typeface="Fira Code"/>
                <a:cs typeface="Fira Code"/>
                <a:sym typeface="Fira Code"/>
              </a:rPr>
              <a:t> next_state;</a:t>
            </a:r>
            <a:endParaRPr>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b="1" lang="zh-CN">
                <a:solidFill>
                  <a:srgbClr val="FF5792"/>
                </a:solidFill>
                <a:latin typeface="Fira Code"/>
                <a:ea typeface="Fira Code"/>
                <a:cs typeface="Fira Code"/>
                <a:sym typeface="Fira Code"/>
              </a:rPr>
              <a:t>end</a:t>
            </a:r>
            <a:endParaRPr b="1">
              <a:solidFill>
                <a:srgbClr val="FF5792"/>
              </a:solidFill>
              <a:latin typeface="Fira Code"/>
              <a:ea typeface="Fira Code"/>
              <a:cs typeface="Fira Code"/>
              <a:sym typeface="Fira Code"/>
            </a:endParaRPr>
          </a:p>
        </p:txBody>
      </p:sp>
      <p:sp>
        <p:nvSpPr>
          <p:cNvPr id="355" name="Google Shape;355;p52"/>
          <p:cNvSpPr txBox="1"/>
          <p:nvPr/>
        </p:nvSpPr>
        <p:spPr>
          <a:xfrm>
            <a:off x="4462750" y="3777625"/>
            <a:ext cx="4681200" cy="4155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zh-CN" sz="1500" u="sng">
                <a:solidFill>
                  <a:srgbClr val="1A0DAB"/>
                </a:solidFill>
                <a:highlight>
                  <a:srgbClr val="FFFFFF"/>
                </a:highlight>
                <a:hlinkClick r:id="rId3">
                  <a:extLst>
                    <a:ext uri="{A12FA001-AC4F-418D-AE19-62706E023703}">
                      <ahyp:hlinkClr val="tx"/>
                    </a:ext>
                  </a:extLst>
                </a:hlinkClick>
              </a:rPr>
              <a:t>⚠️</a:t>
            </a:r>
            <a:r>
              <a:rPr b="1" lang="zh-CN">
                <a:solidFill>
                  <a:schemeClr val="accent4"/>
                </a:solidFill>
                <a:latin typeface="Avenir"/>
                <a:ea typeface="Avenir"/>
                <a:cs typeface="Avenir"/>
                <a:sym typeface="Avenir"/>
              </a:rPr>
              <a:t> Save epc and cause in </a:t>
            </a:r>
            <a:r>
              <a:rPr b="1" lang="zh-CN">
                <a:solidFill>
                  <a:schemeClr val="accent4"/>
                </a:solidFill>
                <a:latin typeface="Fira Code"/>
                <a:ea typeface="Fira Code"/>
                <a:cs typeface="Fira Code"/>
                <a:sym typeface="Fira Code"/>
              </a:rPr>
              <a:t>always @(posedge clk)</a:t>
            </a:r>
            <a:endParaRPr b="1">
              <a:solidFill>
                <a:schemeClr val="accent4"/>
              </a:solidFill>
              <a:latin typeface="Fira Code"/>
              <a:ea typeface="Fira Code"/>
              <a:cs typeface="Fira Code"/>
              <a:sym typeface="Fira Cod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3"/>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Exception Unit</a:t>
            </a:r>
            <a:endParaRPr sz="2800">
              <a:solidFill>
                <a:srgbClr val="000000"/>
              </a:solidFill>
              <a:latin typeface="Avenir"/>
              <a:ea typeface="Avenir"/>
              <a:cs typeface="Avenir"/>
              <a:sym typeface="Avenir"/>
            </a:endParaRPr>
          </a:p>
        </p:txBody>
      </p:sp>
      <p:sp>
        <p:nvSpPr>
          <p:cNvPr id="361" name="Google Shape;361;p53"/>
          <p:cNvSpPr txBox="1"/>
          <p:nvPr/>
        </p:nvSpPr>
        <p:spPr>
          <a:xfrm>
            <a:off x="368175" y="1249625"/>
            <a:ext cx="8110500" cy="507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t/>
            </a:r>
            <a:endParaRPr sz="2100">
              <a:solidFill>
                <a:srgbClr val="404040"/>
              </a:solidFill>
              <a:highlight>
                <a:srgbClr val="FCFCFC"/>
              </a:highlight>
              <a:latin typeface="Avenir"/>
              <a:ea typeface="Avenir"/>
              <a:cs typeface="Avenir"/>
              <a:sym typeface="Avenir"/>
            </a:endParaRPr>
          </a:p>
        </p:txBody>
      </p:sp>
      <p:sp>
        <p:nvSpPr>
          <p:cNvPr id="362" name="Google Shape;362;p53"/>
          <p:cNvSpPr txBox="1"/>
          <p:nvPr/>
        </p:nvSpPr>
        <p:spPr>
          <a:xfrm>
            <a:off x="4606350" y="1467300"/>
            <a:ext cx="4038900" cy="26136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zh-CN" sz="1200">
                <a:solidFill>
                  <a:srgbClr val="005661"/>
                </a:solidFill>
                <a:latin typeface="Fira Code"/>
                <a:ea typeface="Fira Code"/>
                <a:cs typeface="Fira Code"/>
                <a:sym typeface="Fira Code"/>
              </a:rPr>
              <a:t>        STATE_MEPC:</a:t>
            </a:r>
            <a:r>
              <a:rPr b="1" lang="zh-CN" sz="1200">
                <a:solidFill>
                  <a:srgbClr val="FF5792"/>
                </a:solidFill>
                <a:latin typeface="Fira Code"/>
                <a:ea typeface="Fira Code"/>
                <a:cs typeface="Fira Code"/>
                <a:sym typeface="Fira Code"/>
              </a:rPr>
              <a:t>begin</a:t>
            </a:r>
            <a:endParaRPr b="1" sz="1200">
              <a:solidFill>
                <a:srgbClr val="FF5792"/>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200">
                <a:solidFill>
                  <a:srgbClr val="005661"/>
                </a:solidFill>
                <a:latin typeface="Fira Code"/>
                <a:ea typeface="Fira Code"/>
                <a:cs typeface="Fira Code"/>
                <a:sym typeface="Fira Code"/>
              </a:rPr>
              <a:t>                csr ...</a:t>
            </a:r>
            <a:endParaRPr sz="12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200">
                <a:solidFill>
                  <a:srgbClr val="005661"/>
                </a:solidFill>
                <a:latin typeface="Fira Code"/>
                <a:ea typeface="Fira Code"/>
                <a:cs typeface="Fira Code"/>
                <a:sym typeface="Fira Code"/>
              </a:rPr>
              <a:t>                next_state </a:t>
            </a:r>
            <a:r>
              <a:rPr b="1" lang="zh-CN" sz="1200">
                <a:solidFill>
                  <a:srgbClr val="FF5792"/>
                </a:solidFill>
                <a:latin typeface="Fira Code"/>
                <a:ea typeface="Fira Code"/>
                <a:cs typeface="Fira Code"/>
                <a:sym typeface="Fira Code"/>
              </a:rPr>
              <a:t>=</a:t>
            </a:r>
            <a:r>
              <a:rPr lang="zh-CN" sz="1200">
                <a:solidFill>
                  <a:srgbClr val="005661"/>
                </a:solidFill>
                <a:latin typeface="Fira Code"/>
                <a:ea typeface="Fira Code"/>
                <a:cs typeface="Fira Code"/>
                <a:sym typeface="Fira Code"/>
              </a:rPr>
              <a:t> ...</a:t>
            </a:r>
            <a:endParaRPr sz="12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200">
                <a:solidFill>
                  <a:srgbClr val="005661"/>
                </a:solidFill>
                <a:latin typeface="Fira Code"/>
                <a:ea typeface="Fira Code"/>
                <a:cs typeface="Fira Code"/>
                <a:sym typeface="Fira Code"/>
              </a:rPr>
              <a:t>        </a:t>
            </a:r>
            <a:r>
              <a:rPr b="1" lang="zh-CN" sz="1200">
                <a:solidFill>
                  <a:srgbClr val="FF5792"/>
                </a:solidFill>
                <a:latin typeface="Fira Code"/>
                <a:ea typeface="Fira Code"/>
                <a:cs typeface="Fira Code"/>
                <a:sym typeface="Fira Code"/>
              </a:rPr>
              <a:t>end</a:t>
            </a:r>
            <a:endParaRPr b="1" sz="1200">
              <a:solidFill>
                <a:srgbClr val="FF5792"/>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200">
                <a:solidFill>
                  <a:srgbClr val="005661"/>
                </a:solidFill>
                <a:latin typeface="Fira Code"/>
                <a:ea typeface="Fira Code"/>
                <a:cs typeface="Fira Code"/>
                <a:sym typeface="Fira Code"/>
              </a:rPr>
              <a:t>        STATE_MCAUSE:</a:t>
            </a:r>
            <a:r>
              <a:rPr b="1" lang="zh-CN" sz="1200">
                <a:solidFill>
                  <a:srgbClr val="FF5792"/>
                </a:solidFill>
                <a:latin typeface="Fira Code"/>
                <a:ea typeface="Fira Code"/>
                <a:cs typeface="Fira Code"/>
                <a:sym typeface="Fira Code"/>
              </a:rPr>
              <a:t>begin</a:t>
            </a:r>
            <a:endParaRPr b="1" sz="1200">
              <a:solidFill>
                <a:srgbClr val="FF5792"/>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200">
                <a:solidFill>
                  <a:srgbClr val="005661"/>
                </a:solidFill>
                <a:latin typeface="Fira Code"/>
                <a:ea typeface="Fira Code"/>
                <a:cs typeface="Fira Code"/>
                <a:sym typeface="Fira Code"/>
              </a:rPr>
              <a:t>                csr ...</a:t>
            </a:r>
            <a:endParaRPr sz="12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200">
                <a:solidFill>
                  <a:srgbClr val="005661"/>
                </a:solidFill>
                <a:latin typeface="Fira Code"/>
                <a:ea typeface="Fira Code"/>
                <a:cs typeface="Fira Code"/>
                <a:sym typeface="Fira Code"/>
              </a:rPr>
              <a:t>                next_state </a:t>
            </a:r>
            <a:r>
              <a:rPr b="1" lang="zh-CN" sz="1200">
                <a:solidFill>
                  <a:srgbClr val="FF5792"/>
                </a:solidFill>
                <a:latin typeface="Fira Code"/>
                <a:ea typeface="Fira Code"/>
                <a:cs typeface="Fira Code"/>
                <a:sym typeface="Fira Code"/>
              </a:rPr>
              <a:t>=</a:t>
            </a:r>
            <a:r>
              <a:rPr lang="zh-CN" sz="1200">
                <a:solidFill>
                  <a:srgbClr val="005661"/>
                </a:solidFill>
                <a:latin typeface="Fira Code"/>
                <a:ea typeface="Fira Code"/>
                <a:cs typeface="Fira Code"/>
                <a:sym typeface="Fira Code"/>
              </a:rPr>
              <a:t> ...</a:t>
            </a:r>
            <a:endParaRPr sz="1200">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200">
                <a:solidFill>
                  <a:srgbClr val="005661"/>
                </a:solidFill>
                <a:latin typeface="Fira Code"/>
                <a:ea typeface="Fira Code"/>
                <a:cs typeface="Fira Code"/>
                <a:sym typeface="Fira Code"/>
              </a:rPr>
              <a:t>        </a:t>
            </a:r>
            <a:r>
              <a:rPr b="1" lang="zh-CN" sz="1200">
                <a:solidFill>
                  <a:srgbClr val="FF5792"/>
                </a:solidFill>
                <a:latin typeface="Fira Code"/>
                <a:ea typeface="Fira Code"/>
                <a:cs typeface="Fira Code"/>
                <a:sym typeface="Fira Code"/>
              </a:rPr>
              <a:t>end</a:t>
            </a:r>
            <a:endParaRPr b="1" sz="1200">
              <a:solidFill>
                <a:srgbClr val="FF5792"/>
              </a:solidFill>
              <a:latin typeface="Fira Code"/>
              <a:ea typeface="Fira Code"/>
              <a:cs typeface="Fira Code"/>
              <a:sym typeface="Fira Code"/>
            </a:endParaRPr>
          </a:p>
          <a:p>
            <a:pPr indent="0" lvl="0" marL="0" rtl="0" algn="l">
              <a:lnSpc>
                <a:spcPct val="135000"/>
              </a:lnSpc>
              <a:spcBef>
                <a:spcPts val="0"/>
              </a:spcBef>
              <a:spcAft>
                <a:spcPts val="0"/>
              </a:spcAft>
              <a:buNone/>
            </a:pPr>
            <a:r>
              <a:rPr lang="zh-CN" sz="1200">
                <a:solidFill>
                  <a:srgbClr val="005661"/>
                </a:solidFill>
                <a:latin typeface="Fira Code"/>
                <a:ea typeface="Fira Code"/>
                <a:cs typeface="Fira Code"/>
                <a:sym typeface="Fira Code"/>
              </a:rPr>
              <a:t>    </a:t>
            </a:r>
            <a:r>
              <a:rPr b="1" lang="zh-CN" sz="1200">
                <a:solidFill>
                  <a:srgbClr val="FF5792"/>
                </a:solidFill>
                <a:latin typeface="Fira Code"/>
                <a:ea typeface="Fira Code"/>
                <a:cs typeface="Fira Code"/>
                <a:sym typeface="Fira Code"/>
              </a:rPr>
              <a:t>endcase</a:t>
            </a:r>
            <a:endParaRPr b="1" sz="1200">
              <a:solidFill>
                <a:srgbClr val="FF5792"/>
              </a:solidFill>
              <a:latin typeface="Fira Code"/>
              <a:ea typeface="Fira Code"/>
              <a:cs typeface="Fira Code"/>
              <a:sym typeface="Fira Code"/>
            </a:endParaRPr>
          </a:p>
          <a:p>
            <a:pPr indent="0" lvl="0" marL="0" rtl="0" algn="l">
              <a:lnSpc>
                <a:spcPct val="135000"/>
              </a:lnSpc>
              <a:spcBef>
                <a:spcPts val="0"/>
              </a:spcBef>
              <a:spcAft>
                <a:spcPts val="0"/>
              </a:spcAft>
              <a:buNone/>
            </a:pPr>
            <a:r>
              <a:rPr b="1" lang="zh-CN" sz="1200">
                <a:solidFill>
                  <a:srgbClr val="FF5792"/>
                </a:solidFill>
                <a:latin typeface="Fira Code"/>
                <a:ea typeface="Fira Code"/>
                <a:cs typeface="Fira Code"/>
                <a:sym typeface="Fira Code"/>
              </a:rPr>
              <a:t>end</a:t>
            </a:r>
            <a:endParaRPr b="1" sz="1200">
              <a:solidFill>
                <a:srgbClr val="FF5792"/>
              </a:solidFill>
              <a:latin typeface="Fira Code"/>
              <a:ea typeface="Fira Code"/>
              <a:cs typeface="Fira Code"/>
              <a:sym typeface="Fira Code"/>
            </a:endParaRPr>
          </a:p>
        </p:txBody>
      </p:sp>
      <p:sp>
        <p:nvSpPr>
          <p:cNvPr id="363" name="Google Shape;363;p53"/>
          <p:cNvSpPr txBox="1"/>
          <p:nvPr/>
        </p:nvSpPr>
        <p:spPr>
          <a:xfrm>
            <a:off x="181850" y="980950"/>
            <a:ext cx="3927300" cy="3879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zh-CN" sz="1200">
                <a:solidFill>
                  <a:srgbClr val="FF5792"/>
                </a:solidFill>
                <a:latin typeface="Fira Code"/>
                <a:ea typeface="Fira Code"/>
                <a:cs typeface="Fira Code"/>
                <a:sym typeface="Fira Code"/>
              </a:rPr>
              <a:t>always </a:t>
            </a:r>
            <a:r>
              <a:rPr lang="zh-CN" sz="1200">
                <a:solidFill>
                  <a:srgbClr val="005661"/>
                </a:solidFill>
                <a:latin typeface="Fira Code"/>
                <a:ea typeface="Fira Code"/>
                <a:cs typeface="Fira Code"/>
                <a:sym typeface="Fira Code"/>
              </a:rPr>
              <a:t>@</a:t>
            </a:r>
            <a:r>
              <a:rPr b="1" lang="zh-CN" sz="1200">
                <a:solidFill>
                  <a:srgbClr val="FF5792"/>
                </a:solidFill>
                <a:latin typeface="Fira Code"/>
                <a:ea typeface="Fira Code"/>
                <a:cs typeface="Fira Code"/>
                <a:sym typeface="Fira Code"/>
              </a:rPr>
              <a:t>*</a:t>
            </a:r>
            <a:r>
              <a:rPr lang="zh-CN" sz="1200">
                <a:solidFill>
                  <a:srgbClr val="005661"/>
                </a:solidFill>
                <a:latin typeface="Fira Code"/>
                <a:ea typeface="Fira Code"/>
                <a:cs typeface="Fira Code"/>
                <a:sym typeface="Fira Code"/>
              </a:rPr>
              <a:t> </a:t>
            </a:r>
            <a:r>
              <a:rPr b="1" lang="zh-CN" sz="1200">
                <a:solidFill>
                  <a:srgbClr val="FF5792"/>
                </a:solidFill>
                <a:latin typeface="Fira Code"/>
                <a:ea typeface="Fira Code"/>
                <a:cs typeface="Fira Code"/>
                <a:sym typeface="Fira Code"/>
              </a:rPr>
              <a:t>begin</a:t>
            </a:r>
            <a:endParaRPr b="1" sz="1200">
              <a:solidFill>
                <a:srgbClr val="FF5792"/>
              </a:solidFill>
              <a:latin typeface="Fira Code"/>
              <a:ea typeface="Fira Code"/>
              <a:cs typeface="Fira Code"/>
              <a:sym typeface="Fira Code"/>
            </a:endParaRPr>
          </a:p>
          <a:p>
            <a:pPr indent="0" lvl="0" marL="0" rtl="0" algn="l">
              <a:lnSpc>
                <a:spcPct val="100000"/>
              </a:lnSpc>
              <a:spcBef>
                <a:spcPts val="0"/>
              </a:spcBef>
              <a:spcAft>
                <a:spcPts val="0"/>
              </a:spcAft>
              <a:buNone/>
            </a:pPr>
            <a:r>
              <a:rPr lang="zh-CN" sz="1200">
                <a:solidFill>
                  <a:srgbClr val="005661"/>
                </a:solidFill>
                <a:latin typeface="Fira Code"/>
                <a:ea typeface="Fira Code"/>
                <a:cs typeface="Fira Code"/>
                <a:sym typeface="Fira Code"/>
              </a:rPr>
              <a:t>    </a:t>
            </a:r>
            <a:r>
              <a:rPr b="1" lang="zh-CN" sz="1200">
                <a:solidFill>
                  <a:srgbClr val="FF5792"/>
                </a:solidFill>
                <a:latin typeface="Fira Code"/>
                <a:ea typeface="Fira Code"/>
                <a:cs typeface="Fira Code"/>
                <a:sym typeface="Fira Code"/>
              </a:rPr>
              <a:t>case</a:t>
            </a:r>
            <a:r>
              <a:rPr lang="zh-CN" sz="1200">
                <a:solidFill>
                  <a:srgbClr val="005661"/>
                </a:solidFill>
                <a:latin typeface="Fira Code"/>
                <a:ea typeface="Fira Code"/>
                <a:cs typeface="Fira Code"/>
                <a:sym typeface="Fira Code"/>
              </a:rPr>
              <a:t>(cur_state)</a:t>
            </a:r>
            <a:endParaRPr sz="1200">
              <a:solidFill>
                <a:srgbClr val="005661"/>
              </a:solidFill>
              <a:latin typeface="Fira Code"/>
              <a:ea typeface="Fira Code"/>
              <a:cs typeface="Fira Code"/>
              <a:sym typeface="Fira Code"/>
            </a:endParaRPr>
          </a:p>
          <a:p>
            <a:pPr indent="0" lvl="0" marL="0" rtl="0" algn="l">
              <a:lnSpc>
                <a:spcPct val="100000"/>
              </a:lnSpc>
              <a:spcBef>
                <a:spcPts val="0"/>
              </a:spcBef>
              <a:spcAft>
                <a:spcPts val="0"/>
              </a:spcAft>
              <a:buNone/>
            </a:pPr>
            <a:r>
              <a:rPr lang="zh-CN" sz="1200">
                <a:solidFill>
                  <a:srgbClr val="005661"/>
                </a:solidFill>
                <a:latin typeface="Fira Code"/>
                <a:ea typeface="Fira Code"/>
                <a:cs typeface="Fira Code"/>
                <a:sym typeface="Fira Code"/>
              </a:rPr>
              <a:t>        STATE_IDLE:</a:t>
            </a:r>
            <a:r>
              <a:rPr b="1" lang="zh-CN" sz="1200">
                <a:solidFill>
                  <a:srgbClr val="FF5792"/>
                </a:solidFill>
                <a:latin typeface="Fira Code"/>
                <a:ea typeface="Fira Code"/>
                <a:cs typeface="Fira Code"/>
                <a:sym typeface="Fira Code"/>
              </a:rPr>
              <a:t>begin</a:t>
            </a:r>
            <a:endParaRPr b="1" sz="1200">
              <a:solidFill>
                <a:srgbClr val="FF5792"/>
              </a:solidFill>
              <a:latin typeface="Fira Code"/>
              <a:ea typeface="Fira Code"/>
              <a:cs typeface="Fira Code"/>
              <a:sym typeface="Fira Code"/>
            </a:endParaRPr>
          </a:p>
          <a:p>
            <a:pPr indent="0" lvl="0" marL="0" rtl="0" algn="l">
              <a:lnSpc>
                <a:spcPct val="100000"/>
              </a:lnSpc>
              <a:spcBef>
                <a:spcPts val="0"/>
              </a:spcBef>
              <a:spcAft>
                <a:spcPts val="0"/>
              </a:spcAft>
              <a:buNone/>
            </a:pPr>
            <a:r>
              <a:rPr lang="zh-CN" sz="1200">
                <a:solidFill>
                  <a:srgbClr val="005661"/>
                </a:solidFill>
                <a:latin typeface="Fira Code"/>
                <a:ea typeface="Fira Code"/>
                <a:cs typeface="Fira Code"/>
                <a:sym typeface="Fira Code"/>
              </a:rPr>
              <a:t>            </a:t>
            </a:r>
            <a:r>
              <a:rPr b="1" lang="zh-CN" sz="1200">
                <a:solidFill>
                  <a:srgbClr val="FF5792"/>
                </a:solidFill>
                <a:latin typeface="Fira Code"/>
                <a:ea typeface="Fira Code"/>
                <a:cs typeface="Fira Code"/>
                <a:sym typeface="Fira Code"/>
              </a:rPr>
              <a:t>if</a:t>
            </a:r>
            <a:r>
              <a:rPr lang="zh-CN" sz="1200">
                <a:solidFill>
                  <a:srgbClr val="005661"/>
                </a:solidFill>
                <a:latin typeface="Fira Code"/>
                <a:ea typeface="Fira Code"/>
                <a:cs typeface="Fira Code"/>
                <a:sym typeface="Fira Code"/>
              </a:rPr>
              <a:t>(trap_in) </a:t>
            </a:r>
            <a:r>
              <a:rPr b="1" lang="zh-CN" sz="1200">
                <a:solidFill>
                  <a:srgbClr val="FF5792"/>
                </a:solidFill>
                <a:latin typeface="Fira Code"/>
                <a:ea typeface="Fira Code"/>
                <a:cs typeface="Fira Code"/>
                <a:sym typeface="Fira Code"/>
              </a:rPr>
              <a:t>begin</a:t>
            </a:r>
            <a:endParaRPr b="1" sz="1200">
              <a:solidFill>
                <a:srgbClr val="FF5792"/>
              </a:solidFill>
              <a:latin typeface="Fira Code"/>
              <a:ea typeface="Fira Code"/>
              <a:cs typeface="Fira Code"/>
              <a:sym typeface="Fira Code"/>
            </a:endParaRPr>
          </a:p>
          <a:p>
            <a:pPr indent="0" lvl="0" marL="0" rtl="0" algn="l">
              <a:lnSpc>
                <a:spcPct val="100000"/>
              </a:lnSpc>
              <a:spcBef>
                <a:spcPts val="0"/>
              </a:spcBef>
              <a:spcAft>
                <a:spcPts val="0"/>
              </a:spcAft>
              <a:buNone/>
            </a:pPr>
            <a:r>
              <a:rPr lang="zh-CN" sz="1200">
                <a:solidFill>
                  <a:srgbClr val="005661"/>
                </a:solidFill>
                <a:latin typeface="Fira Code"/>
                <a:ea typeface="Fira Code"/>
                <a:cs typeface="Fira Code"/>
                <a:sym typeface="Fira Code"/>
              </a:rPr>
              <a:t>                csr ...</a:t>
            </a:r>
            <a:endParaRPr sz="1200">
              <a:solidFill>
                <a:srgbClr val="005661"/>
              </a:solidFill>
              <a:latin typeface="Fira Code"/>
              <a:ea typeface="Fira Code"/>
              <a:cs typeface="Fira Code"/>
              <a:sym typeface="Fira Code"/>
            </a:endParaRPr>
          </a:p>
          <a:p>
            <a:pPr indent="0" lvl="0" marL="0" rtl="0" algn="l">
              <a:lnSpc>
                <a:spcPct val="100000"/>
              </a:lnSpc>
              <a:spcBef>
                <a:spcPts val="0"/>
              </a:spcBef>
              <a:spcAft>
                <a:spcPts val="0"/>
              </a:spcAft>
              <a:buNone/>
            </a:pPr>
            <a:r>
              <a:rPr lang="zh-CN" sz="1200">
                <a:solidFill>
                  <a:srgbClr val="005661"/>
                </a:solidFill>
                <a:latin typeface="Fira Code"/>
                <a:ea typeface="Fira Code"/>
                <a:cs typeface="Fira Code"/>
                <a:sym typeface="Fira Code"/>
              </a:rPr>
              <a:t>                next_state </a:t>
            </a:r>
            <a:r>
              <a:rPr b="1" lang="zh-CN" sz="1200">
                <a:solidFill>
                  <a:srgbClr val="FF5792"/>
                </a:solidFill>
                <a:latin typeface="Fira Code"/>
                <a:ea typeface="Fira Code"/>
                <a:cs typeface="Fira Code"/>
                <a:sym typeface="Fira Code"/>
              </a:rPr>
              <a:t>=</a:t>
            </a:r>
            <a:r>
              <a:rPr lang="zh-CN" sz="1200">
                <a:solidFill>
                  <a:srgbClr val="005661"/>
                </a:solidFill>
                <a:latin typeface="Fira Code"/>
                <a:ea typeface="Fira Code"/>
                <a:cs typeface="Fira Code"/>
                <a:sym typeface="Fira Code"/>
              </a:rPr>
              <a:t> ...</a:t>
            </a:r>
            <a:endParaRPr sz="1200">
              <a:solidFill>
                <a:srgbClr val="005661"/>
              </a:solidFill>
              <a:latin typeface="Fira Code"/>
              <a:ea typeface="Fira Code"/>
              <a:cs typeface="Fira Code"/>
              <a:sym typeface="Fira Code"/>
            </a:endParaRPr>
          </a:p>
          <a:p>
            <a:pPr indent="0" lvl="0" marL="0" rtl="0" algn="l">
              <a:lnSpc>
                <a:spcPct val="100000"/>
              </a:lnSpc>
              <a:spcBef>
                <a:spcPts val="0"/>
              </a:spcBef>
              <a:spcAft>
                <a:spcPts val="0"/>
              </a:spcAft>
              <a:buNone/>
            </a:pPr>
            <a:r>
              <a:rPr lang="zh-CN" sz="1200">
                <a:solidFill>
                  <a:srgbClr val="005661"/>
                </a:solidFill>
                <a:latin typeface="Fira Code"/>
                <a:ea typeface="Fira Code"/>
                <a:cs typeface="Fira Code"/>
                <a:sym typeface="Fira Code"/>
              </a:rPr>
              <a:t>            </a:t>
            </a:r>
            <a:r>
              <a:rPr b="1" lang="zh-CN" sz="1200">
                <a:solidFill>
                  <a:srgbClr val="FF5792"/>
                </a:solidFill>
                <a:latin typeface="Fira Code"/>
                <a:ea typeface="Fira Code"/>
                <a:cs typeface="Fira Code"/>
                <a:sym typeface="Fira Code"/>
              </a:rPr>
              <a:t>end</a:t>
            </a:r>
            <a:endParaRPr b="1" sz="1200">
              <a:solidFill>
                <a:srgbClr val="FF5792"/>
              </a:solidFill>
              <a:latin typeface="Fira Code"/>
              <a:ea typeface="Fira Code"/>
              <a:cs typeface="Fira Code"/>
              <a:sym typeface="Fira Code"/>
            </a:endParaRPr>
          </a:p>
          <a:p>
            <a:pPr indent="0" lvl="0" marL="0" rtl="0" algn="l">
              <a:lnSpc>
                <a:spcPct val="100000"/>
              </a:lnSpc>
              <a:spcBef>
                <a:spcPts val="0"/>
              </a:spcBef>
              <a:spcAft>
                <a:spcPts val="0"/>
              </a:spcAft>
              <a:buNone/>
            </a:pPr>
            <a:r>
              <a:rPr lang="zh-CN" sz="1200">
                <a:solidFill>
                  <a:srgbClr val="005661"/>
                </a:solidFill>
                <a:latin typeface="Fira Code"/>
                <a:ea typeface="Fira Code"/>
                <a:cs typeface="Fira Code"/>
                <a:sym typeface="Fira Code"/>
              </a:rPr>
              <a:t>            </a:t>
            </a:r>
            <a:r>
              <a:rPr b="1" lang="zh-CN" sz="1200">
                <a:solidFill>
                  <a:srgbClr val="FF5792"/>
                </a:solidFill>
                <a:latin typeface="Fira Code"/>
                <a:ea typeface="Fira Code"/>
                <a:cs typeface="Fira Code"/>
                <a:sym typeface="Fira Code"/>
              </a:rPr>
              <a:t>else</a:t>
            </a:r>
            <a:r>
              <a:rPr lang="zh-CN" sz="1200">
                <a:solidFill>
                  <a:srgbClr val="005661"/>
                </a:solidFill>
                <a:latin typeface="Fira Code"/>
                <a:ea typeface="Fira Code"/>
                <a:cs typeface="Fira Code"/>
                <a:sym typeface="Fira Code"/>
              </a:rPr>
              <a:t> </a:t>
            </a:r>
            <a:r>
              <a:rPr b="1" lang="zh-CN" sz="1200">
                <a:solidFill>
                  <a:srgbClr val="FF5792"/>
                </a:solidFill>
                <a:latin typeface="Fira Code"/>
                <a:ea typeface="Fira Code"/>
                <a:cs typeface="Fira Code"/>
                <a:sym typeface="Fira Code"/>
              </a:rPr>
              <a:t>if</a:t>
            </a:r>
            <a:r>
              <a:rPr lang="zh-CN" sz="1200">
                <a:solidFill>
                  <a:srgbClr val="005661"/>
                </a:solidFill>
                <a:latin typeface="Fira Code"/>
                <a:ea typeface="Fira Code"/>
                <a:cs typeface="Fira Code"/>
                <a:sym typeface="Fira Code"/>
              </a:rPr>
              <a:t>(mret) </a:t>
            </a:r>
            <a:r>
              <a:rPr b="1" lang="zh-CN" sz="1200">
                <a:solidFill>
                  <a:srgbClr val="FF5792"/>
                </a:solidFill>
                <a:latin typeface="Fira Code"/>
                <a:ea typeface="Fira Code"/>
                <a:cs typeface="Fira Code"/>
                <a:sym typeface="Fira Code"/>
              </a:rPr>
              <a:t>begin</a:t>
            </a:r>
            <a:endParaRPr b="1" sz="1200">
              <a:solidFill>
                <a:srgbClr val="FF5792"/>
              </a:solidFill>
              <a:latin typeface="Fira Code"/>
              <a:ea typeface="Fira Code"/>
              <a:cs typeface="Fira Code"/>
              <a:sym typeface="Fira Code"/>
            </a:endParaRPr>
          </a:p>
          <a:p>
            <a:pPr indent="0" lvl="0" marL="0" rtl="0" algn="l">
              <a:lnSpc>
                <a:spcPct val="100000"/>
              </a:lnSpc>
              <a:spcBef>
                <a:spcPts val="0"/>
              </a:spcBef>
              <a:spcAft>
                <a:spcPts val="0"/>
              </a:spcAft>
              <a:buNone/>
            </a:pPr>
            <a:r>
              <a:rPr lang="zh-CN" sz="1200">
                <a:solidFill>
                  <a:srgbClr val="005661"/>
                </a:solidFill>
                <a:latin typeface="Fira Code"/>
                <a:ea typeface="Fira Code"/>
                <a:cs typeface="Fira Code"/>
                <a:sym typeface="Fira Code"/>
              </a:rPr>
              <a:t>                csr ...</a:t>
            </a:r>
            <a:endParaRPr sz="1200">
              <a:solidFill>
                <a:srgbClr val="005661"/>
              </a:solidFill>
              <a:latin typeface="Fira Code"/>
              <a:ea typeface="Fira Code"/>
              <a:cs typeface="Fira Code"/>
              <a:sym typeface="Fira Code"/>
            </a:endParaRPr>
          </a:p>
          <a:p>
            <a:pPr indent="0" lvl="0" marL="0" rtl="0" algn="l">
              <a:lnSpc>
                <a:spcPct val="100000"/>
              </a:lnSpc>
              <a:spcBef>
                <a:spcPts val="0"/>
              </a:spcBef>
              <a:spcAft>
                <a:spcPts val="0"/>
              </a:spcAft>
              <a:buNone/>
            </a:pPr>
            <a:r>
              <a:rPr lang="zh-CN" sz="1200">
                <a:solidFill>
                  <a:srgbClr val="005661"/>
                </a:solidFill>
                <a:latin typeface="Fira Code"/>
                <a:ea typeface="Fira Code"/>
                <a:cs typeface="Fira Code"/>
                <a:sym typeface="Fira Code"/>
              </a:rPr>
              <a:t>                next_state </a:t>
            </a:r>
            <a:r>
              <a:rPr b="1" lang="zh-CN" sz="1200">
                <a:solidFill>
                  <a:srgbClr val="FF5792"/>
                </a:solidFill>
                <a:latin typeface="Fira Code"/>
                <a:ea typeface="Fira Code"/>
                <a:cs typeface="Fira Code"/>
                <a:sym typeface="Fira Code"/>
              </a:rPr>
              <a:t>=</a:t>
            </a:r>
            <a:r>
              <a:rPr lang="zh-CN" sz="1200">
                <a:solidFill>
                  <a:srgbClr val="005661"/>
                </a:solidFill>
                <a:latin typeface="Fira Code"/>
                <a:ea typeface="Fira Code"/>
                <a:cs typeface="Fira Code"/>
                <a:sym typeface="Fira Code"/>
              </a:rPr>
              <a:t> ...</a:t>
            </a:r>
            <a:endParaRPr sz="1200">
              <a:solidFill>
                <a:srgbClr val="005661"/>
              </a:solidFill>
              <a:latin typeface="Fira Code"/>
              <a:ea typeface="Fira Code"/>
              <a:cs typeface="Fira Code"/>
              <a:sym typeface="Fira Code"/>
            </a:endParaRPr>
          </a:p>
          <a:p>
            <a:pPr indent="0" lvl="0" marL="0" rtl="0" algn="l">
              <a:lnSpc>
                <a:spcPct val="100000"/>
              </a:lnSpc>
              <a:spcBef>
                <a:spcPts val="0"/>
              </a:spcBef>
              <a:spcAft>
                <a:spcPts val="0"/>
              </a:spcAft>
              <a:buNone/>
            </a:pPr>
            <a:r>
              <a:rPr lang="zh-CN" sz="1200">
                <a:solidFill>
                  <a:srgbClr val="005661"/>
                </a:solidFill>
                <a:latin typeface="Fira Code"/>
                <a:ea typeface="Fira Code"/>
                <a:cs typeface="Fira Code"/>
                <a:sym typeface="Fira Code"/>
              </a:rPr>
              <a:t>            </a:t>
            </a:r>
            <a:r>
              <a:rPr b="1" lang="zh-CN" sz="1200">
                <a:solidFill>
                  <a:srgbClr val="FF5792"/>
                </a:solidFill>
                <a:latin typeface="Fira Code"/>
                <a:ea typeface="Fira Code"/>
                <a:cs typeface="Fira Code"/>
                <a:sym typeface="Fira Code"/>
              </a:rPr>
              <a:t>end</a:t>
            </a:r>
            <a:endParaRPr b="1" sz="1200">
              <a:solidFill>
                <a:srgbClr val="FF5792"/>
              </a:solidFill>
              <a:latin typeface="Fira Code"/>
              <a:ea typeface="Fira Code"/>
              <a:cs typeface="Fira Code"/>
              <a:sym typeface="Fira Code"/>
            </a:endParaRPr>
          </a:p>
          <a:p>
            <a:pPr indent="0" lvl="0" marL="0" rtl="0" algn="l">
              <a:lnSpc>
                <a:spcPct val="100000"/>
              </a:lnSpc>
              <a:spcBef>
                <a:spcPts val="0"/>
              </a:spcBef>
              <a:spcAft>
                <a:spcPts val="0"/>
              </a:spcAft>
              <a:buNone/>
            </a:pPr>
            <a:r>
              <a:rPr lang="zh-CN" sz="1200">
                <a:solidFill>
                  <a:srgbClr val="005661"/>
                </a:solidFill>
                <a:latin typeface="Fira Code"/>
                <a:ea typeface="Fira Code"/>
                <a:cs typeface="Fira Code"/>
                <a:sym typeface="Fira Code"/>
              </a:rPr>
              <a:t>            </a:t>
            </a:r>
            <a:r>
              <a:rPr b="1" lang="zh-CN" sz="1200">
                <a:solidFill>
                  <a:srgbClr val="FF5792"/>
                </a:solidFill>
                <a:latin typeface="Fira Code"/>
                <a:ea typeface="Fira Code"/>
                <a:cs typeface="Fira Code"/>
                <a:sym typeface="Fira Code"/>
              </a:rPr>
              <a:t>else</a:t>
            </a:r>
            <a:r>
              <a:rPr lang="zh-CN" sz="1200">
                <a:solidFill>
                  <a:srgbClr val="005661"/>
                </a:solidFill>
                <a:latin typeface="Fira Code"/>
                <a:ea typeface="Fira Code"/>
                <a:cs typeface="Fira Code"/>
                <a:sym typeface="Fira Code"/>
              </a:rPr>
              <a:t> </a:t>
            </a:r>
            <a:r>
              <a:rPr b="1" lang="zh-CN" sz="1200">
                <a:solidFill>
                  <a:srgbClr val="FF5792"/>
                </a:solidFill>
                <a:latin typeface="Fira Code"/>
                <a:ea typeface="Fira Code"/>
                <a:cs typeface="Fira Code"/>
                <a:sym typeface="Fira Code"/>
              </a:rPr>
              <a:t>if</a:t>
            </a:r>
            <a:r>
              <a:rPr lang="zh-CN" sz="1200">
                <a:solidFill>
                  <a:srgbClr val="005661"/>
                </a:solidFill>
                <a:latin typeface="Fira Code"/>
                <a:ea typeface="Fira Code"/>
                <a:cs typeface="Fira Code"/>
                <a:sym typeface="Fira Code"/>
              </a:rPr>
              <a:t>(csr_rw_in) </a:t>
            </a:r>
            <a:r>
              <a:rPr b="1" lang="zh-CN" sz="1200">
                <a:solidFill>
                  <a:srgbClr val="FF5792"/>
                </a:solidFill>
                <a:latin typeface="Fira Code"/>
                <a:ea typeface="Fira Code"/>
                <a:cs typeface="Fira Code"/>
                <a:sym typeface="Fira Code"/>
              </a:rPr>
              <a:t>begin</a:t>
            </a:r>
            <a:endParaRPr b="1" sz="1200">
              <a:solidFill>
                <a:srgbClr val="FF5792"/>
              </a:solidFill>
              <a:latin typeface="Fira Code"/>
              <a:ea typeface="Fira Code"/>
              <a:cs typeface="Fira Code"/>
              <a:sym typeface="Fira Code"/>
            </a:endParaRPr>
          </a:p>
          <a:p>
            <a:pPr indent="0" lvl="0" marL="0" rtl="0" algn="l">
              <a:lnSpc>
                <a:spcPct val="100000"/>
              </a:lnSpc>
              <a:spcBef>
                <a:spcPts val="0"/>
              </a:spcBef>
              <a:spcAft>
                <a:spcPts val="0"/>
              </a:spcAft>
              <a:buNone/>
            </a:pPr>
            <a:r>
              <a:rPr lang="zh-CN" sz="1200">
                <a:solidFill>
                  <a:srgbClr val="005661"/>
                </a:solidFill>
                <a:latin typeface="Fira Code"/>
                <a:ea typeface="Fira Code"/>
                <a:cs typeface="Fira Code"/>
                <a:sym typeface="Fira Code"/>
              </a:rPr>
              <a:t>                csr ...</a:t>
            </a:r>
            <a:endParaRPr sz="1200">
              <a:solidFill>
                <a:srgbClr val="005661"/>
              </a:solidFill>
              <a:latin typeface="Fira Code"/>
              <a:ea typeface="Fira Code"/>
              <a:cs typeface="Fira Code"/>
              <a:sym typeface="Fira Code"/>
            </a:endParaRPr>
          </a:p>
          <a:p>
            <a:pPr indent="0" lvl="0" marL="0" rtl="0" algn="l">
              <a:lnSpc>
                <a:spcPct val="100000"/>
              </a:lnSpc>
              <a:spcBef>
                <a:spcPts val="0"/>
              </a:spcBef>
              <a:spcAft>
                <a:spcPts val="0"/>
              </a:spcAft>
              <a:buNone/>
            </a:pPr>
            <a:r>
              <a:rPr lang="zh-CN" sz="1200">
                <a:solidFill>
                  <a:srgbClr val="005661"/>
                </a:solidFill>
                <a:latin typeface="Fira Code"/>
                <a:ea typeface="Fira Code"/>
                <a:cs typeface="Fira Code"/>
                <a:sym typeface="Fira Code"/>
              </a:rPr>
              <a:t>                next_state </a:t>
            </a:r>
            <a:r>
              <a:rPr b="1" lang="zh-CN" sz="1200">
                <a:solidFill>
                  <a:srgbClr val="FF5792"/>
                </a:solidFill>
                <a:latin typeface="Fira Code"/>
                <a:ea typeface="Fira Code"/>
                <a:cs typeface="Fira Code"/>
                <a:sym typeface="Fira Code"/>
              </a:rPr>
              <a:t>=</a:t>
            </a:r>
            <a:r>
              <a:rPr lang="zh-CN" sz="1200">
                <a:solidFill>
                  <a:srgbClr val="005661"/>
                </a:solidFill>
                <a:latin typeface="Fira Code"/>
                <a:ea typeface="Fira Code"/>
                <a:cs typeface="Fira Code"/>
                <a:sym typeface="Fira Code"/>
              </a:rPr>
              <a:t> ...</a:t>
            </a:r>
            <a:endParaRPr sz="1200">
              <a:solidFill>
                <a:srgbClr val="005661"/>
              </a:solidFill>
              <a:latin typeface="Fira Code"/>
              <a:ea typeface="Fira Code"/>
              <a:cs typeface="Fira Code"/>
              <a:sym typeface="Fira Code"/>
            </a:endParaRPr>
          </a:p>
          <a:p>
            <a:pPr indent="0" lvl="0" marL="0" rtl="0" algn="l">
              <a:lnSpc>
                <a:spcPct val="100000"/>
              </a:lnSpc>
              <a:spcBef>
                <a:spcPts val="0"/>
              </a:spcBef>
              <a:spcAft>
                <a:spcPts val="0"/>
              </a:spcAft>
              <a:buNone/>
            </a:pPr>
            <a:r>
              <a:rPr lang="zh-CN" sz="1200">
                <a:solidFill>
                  <a:srgbClr val="005661"/>
                </a:solidFill>
                <a:latin typeface="Fira Code"/>
                <a:ea typeface="Fira Code"/>
                <a:cs typeface="Fira Code"/>
                <a:sym typeface="Fira Code"/>
              </a:rPr>
              <a:t>            </a:t>
            </a:r>
            <a:r>
              <a:rPr b="1" lang="zh-CN" sz="1200">
                <a:solidFill>
                  <a:srgbClr val="FF5792"/>
                </a:solidFill>
                <a:latin typeface="Fira Code"/>
                <a:ea typeface="Fira Code"/>
                <a:cs typeface="Fira Code"/>
                <a:sym typeface="Fira Code"/>
              </a:rPr>
              <a:t>end</a:t>
            </a:r>
            <a:endParaRPr b="1" sz="1200">
              <a:solidFill>
                <a:srgbClr val="FF5792"/>
              </a:solidFill>
              <a:latin typeface="Fira Code"/>
              <a:ea typeface="Fira Code"/>
              <a:cs typeface="Fira Code"/>
              <a:sym typeface="Fira Code"/>
            </a:endParaRPr>
          </a:p>
          <a:p>
            <a:pPr indent="0" lvl="0" marL="0" rtl="0" algn="l">
              <a:lnSpc>
                <a:spcPct val="100000"/>
              </a:lnSpc>
              <a:spcBef>
                <a:spcPts val="0"/>
              </a:spcBef>
              <a:spcAft>
                <a:spcPts val="0"/>
              </a:spcAft>
              <a:buNone/>
            </a:pPr>
            <a:r>
              <a:rPr lang="zh-CN" sz="1200">
                <a:solidFill>
                  <a:srgbClr val="005661"/>
                </a:solidFill>
                <a:latin typeface="Fira Code"/>
                <a:ea typeface="Fira Code"/>
                <a:cs typeface="Fira Code"/>
                <a:sym typeface="Fira Code"/>
              </a:rPr>
              <a:t>            </a:t>
            </a:r>
            <a:r>
              <a:rPr b="1" lang="zh-CN" sz="1200">
                <a:solidFill>
                  <a:srgbClr val="FF5792"/>
                </a:solidFill>
                <a:latin typeface="Fira Code"/>
                <a:ea typeface="Fira Code"/>
                <a:cs typeface="Fira Code"/>
                <a:sym typeface="Fira Code"/>
              </a:rPr>
              <a:t>else</a:t>
            </a:r>
            <a:r>
              <a:rPr lang="zh-CN" sz="1200">
                <a:solidFill>
                  <a:srgbClr val="005661"/>
                </a:solidFill>
                <a:latin typeface="Fira Code"/>
                <a:ea typeface="Fira Code"/>
                <a:cs typeface="Fira Code"/>
                <a:sym typeface="Fira Code"/>
              </a:rPr>
              <a:t> </a:t>
            </a:r>
            <a:r>
              <a:rPr b="1" lang="zh-CN" sz="1200">
                <a:solidFill>
                  <a:srgbClr val="FF5792"/>
                </a:solidFill>
                <a:latin typeface="Fira Code"/>
                <a:ea typeface="Fira Code"/>
                <a:cs typeface="Fira Code"/>
                <a:sym typeface="Fira Code"/>
              </a:rPr>
              <a:t>begin</a:t>
            </a:r>
            <a:endParaRPr b="1" sz="1200">
              <a:solidFill>
                <a:srgbClr val="FF5792"/>
              </a:solidFill>
              <a:latin typeface="Fira Code"/>
              <a:ea typeface="Fira Code"/>
              <a:cs typeface="Fira Code"/>
              <a:sym typeface="Fira Code"/>
            </a:endParaRPr>
          </a:p>
          <a:p>
            <a:pPr indent="0" lvl="0" marL="0" rtl="0" algn="l">
              <a:lnSpc>
                <a:spcPct val="100000"/>
              </a:lnSpc>
              <a:spcBef>
                <a:spcPts val="0"/>
              </a:spcBef>
              <a:spcAft>
                <a:spcPts val="0"/>
              </a:spcAft>
              <a:buNone/>
            </a:pPr>
            <a:r>
              <a:rPr lang="zh-CN" sz="1200">
                <a:solidFill>
                  <a:srgbClr val="005661"/>
                </a:solidFill>
                <a:latin typeface="Fira Code"/>
                <a:ea typeface="Fira Code"/>
                <a:cs typeface="Fira Code"/>
                <a:sym typeface="Fira Code"/>
              </a:rPr>
              <a:t>                csr_w </a:t>
            </a:r>
            <a:r>
              <a:rPr b="1" lang="zh-CN" sz="1200">
                <a:solidFill>
                  <a:srgbClr val="FF5792"/>
                </a:solidFill>
                <a:latin typeface="Fira Code"/>
                <a:ea typeface="Fira Code"/>
                <a:cs typeface="Fira Code"/>
                <a:sym typeface="Fira Code"/>
              </a:rPr>
              <a:t>=</a:t>
            </a:r>
            <a:r>
              <a:rPr lang="zh-CN" sz="1200">
                <a:solidFill>
                  <a:srgbClr val="005661"/>
                </a:solidFill>
                <a:latin typeface="Fira Code"/>
                <a:ea typeface="Fira Code"/>
                <a:cs typeface="Fira Code"/>
                <a:sym typeface="Fira Code"/>
              </a:rPr>
              <a:t> </a:t>
            </a:r>
            <a:r>
              <a:rPr lang="zh-CN" sz="1200">
                <a:solidFill>
                  <a:srgbClr val="5842FF"/>
                </a:solidFill>
                <a:latin typeface="Fira Code"/>
                <a:ea typeface="Fira Code"/>
                <a:cs typeface="Fira Code"/>
                <a:sym typeface="Fira Code"/>
              </a:rPr>
              <a:t>0</a:t>
            </a:r>
            <a:r>
              <a:rPr lang="zh-CN" sz="1200">
                <a:solidFill>
                  <a:srgbClr val="005661"/>
                </a:solidFill>
                <a:latin typeface="Fira Code"/>
                <a:ea typeface="Fira Code"/>
                <a:cs typeface="Fira Code"/>
                <a:sym typeface="Fira Code"/>
              </a:rPr>
              <a:t>;</a:t>
            </a:r>
            <a:endParaRPr sz="1200">
              <a:solidFill>
                <a:srgbClr val="005661"/>
              </a:solidFill>
              <a:latin typeface="Fira Code"/>
              <a:ea typeface="Fira Code"/>
              <a:cs typeface="Fira Code"/>
              <a:sym typeface="Fira Code"/>
            </a:endParaRPr>
          </a:p>
          <a:p>
            <a:pPr indent="0" lvl="0" marL="0" rtl="0" algn="l">
              <a:lnSpc>
                <a:spcPct val="100000"/>
              </a:lnSpc>
              <a:spcBef>
                <a:spcPts val="0"/>
              </a:spcBef>
              <a:spcAft>
                <a:spcPts val="0"/>
              </a:spcAft>
              <a:buNone/>
            </a:pPr>
            <a:r>
              <a:rPr lang="zh-CN" sz="1200">
                <a:solidFill>
                  <a:srgbClr val="005661"/>
                </a:solidFill>
                <a:latin typeface="Fira Code"/>
                <a:ea typeface="Fira Code"/>
                <a:cs typeface="Fira Code"/>
                <a:sym typeface="Fira Code"/>
              </a:rPr>
              <a:t>                next_state </a:t>
            </a:r>
            <a:r>
              <a:rPr b="1" lang="zh-CN" sz="1200">
                <a:solidFill>
                  <a:srgbClr val="FF5792"/>
                </a:solidFill>
                <a:latin typeface="Fira Code"/>
                <a:ea typeface="Fira Code"/>
                <a:cs typeface="Fira Code"/>
                <a:sym typeface="Fira Code"/>
              </a:rPr>
              <a:t>=</a:t>
            </a:r>
            <a:r>
              <a:rPr lang="zh-CN" sz="1200">
                <a:solidFill>
                  <a:srgbClr val="005661"/>
                </a:solidFill>
                <a:latin typeface="Fira Code"/>
                <a:ea typeface="Fira Code"/>
                <a:cs typeface="Fira Code"/>
                <a:sym typeface="Fira Code"/>
              </a:rPr>
              <a:t> STATE_IDLE;</a:t>
            </a:r>
            <a:endParaRPr sz="1200">
              <a:solidFill>
                <a:srgbClr val="005661"/>
              </a:solidFill>
              <a:latin typeface="Fira Code"/>
              <a:ea typeface="Fira Code"/>
              <a:cs typeface="Fira Code"/>
              <a:sym typeface="Fira Code"/>
            </a:endParaRPr>
          </a:p>
          <a:p>
            <a:pPr indent="0" lvl="0" marL="0" rtl="0" algn="l">
              <a:lnSpc>
                <a:spcPct val="100000"/>
              </a:lnSpc>
              <a:spcBef>
                <a:spcPts val="0"/>
              </a:spcBef>
              <a:spcAft>
                <a:spcPts val="0"/>
              </a:spcAft>
              <a:buNone/>
            </a:pPr>
            <a:r>
              <a:rPr lang="zh-CN" sz="1200">
                <a:solidFill>
                  <a:srgbClr val="005661"/>
                </a:solidFill>
                <a:latin typeface="Fira Code"/>
                <a:ea typeface="Fira Code"/>
                <a:cs typeface="Fira Code"/>
                <a:sym typeface="Fira Code"/>
              </a:rPr>
              <a:t>            </a:t>
            </a:r>
            <a:r>
              <a:rPr b="1" lang="zh-CN" sz="1200">
                <a:solidFill>
                  <a:srgbClr val="FF5792"/>
                </a:solidFill>
                <a:latin typeface="Fira Code"/>
                <a:ea typeface="Fira Code"/>
                <a:cs typeface="Fira Code"/>
                <a:sym typeface="Fira Code"/>
              </a:rPr>
              <a:t>end</a:t>
            </a:r>
            <a:endParaRPr b="1" sz="1200">
              <a:solidFill>
                <a:srgbClr val="FF5792"/>
              </a:solidFill>
              <a:latin typeface="Fira Code"/>
              <a:ea typeface="Fira Code"/>
              <a:cs typeface="Fira Code"/>
              <a:sym typeface="Fira Code"/>
            </a:endParaRPr>
          </a:p>
          <a:p>
            <a:pPr indent="0" lvl="0" marL="0" rtl="0" algn="l">
              <a:lnSpc>
                <a:spcPct val="100000"/>
              </a:lnSpc>
              <a:spcBef>
                <a:spcPts val="0"/>
              </a:spcBef>
              <a:spcAft>
                <a:spcPts val="0"/>
              </a:spcAft>
              <a:buNone/>
            </a:pPr>
            <a:r>
              <a:rPr lang="zh-CN" sz="1200">
                <a:solidFill>
                  <a:srgbClr val="005661"/>
                </a:solidFill>
                <a:latin typeface="Fira Code"/>
                <a:ea typeface="Fira Code"/>
                <a:cs typeface="Fira Code"/>
                <a:sym typeface="Fira Code"/>
              </a:rPr>
              <a:t>        </a:t>
            </a:r>
            <a:r>
              <a:rPr b="1" lang="zh-CN" sz="1200">
                <a:solidFill>
                  <a:srgbClr val="FF5792"/>
                </a:solidFill>
                <a:latin typeface="Fira Code"/>
                <a:ea typeface="Fira Code"/>
                <a:cs typeface="Fira Code"/>
                <a:sym typeface="Fira Code"/>
              </a:rPr>
              <a:t>end</a:t>
            </a:r>
            <a:endParaRPr sz="1200"/>
          </a:p>
        </p:txBody>
      </p:sp>
      <p:sp>
        <p:nvSpPr>
          <p:cNvPr id="364" name="Google Shape;364;p53"/>
          <p:cNvSpPr txBox="1"/>
          <p:nvPr/>
        </p:nvSpPr>
        <p:spPr>
          <a:xfrm>
            <a:off x="2622300" y="0"/>
            <a:ext cx="6521700" cy="5463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lang="zh-CN" sz="1000">
                <a:solidFill>
                  <a:srgbClr val="E64100"/>
                </a:solidFill>
                <a:latin typeface="Fira Code"/>
                <a:ea typeface="Fira Code"/>
                <a:cs typeface="Fira Code"/>
                <a:sym typeface="Fira Code"/>
              </a:rPr>
              <a:t>CSRRegs</a:t>
            </a:r>
            <a:r>
              <a:rPr lang="zh-CN" sz="1000">
                <a:solidFill>
                  <a:srgbClr val="005661"/>
                </a:solidFill>
                <a:latin typeface="Fira Code"/>
                <a:ea typeface="Fira Code"/>
                <a:cs typeface="Fira Code"/>
                <a:sym typeface="Fira Code"/>
              </a:rPr>
              <a:t> </a:t>
            </a:r>
            <a:r>
              <a:rPr lang="zh-CN" sz="1000">
                <a:solidFill>
                  <a:srgbClr val="E64100"/>
                </a:solidFill>
                <a:latin typeface="Fira Code"/>
                <a:ea typeface="Fira Code"/>
                <a:cs typeface="Fira Code"/>
                <a:sym typeface="Fira Code"/>
              </a:rPr>
              <a:t>csr</a:t>
            </a:r>
            <a:r>
              <a:rPr lang="zh-CN" sz="1000">
                <a:solidFill>
                  <a:srgbClr val="005661"/>
                </a:solidFill>
                <a:latin typeface="Fira Code"/>
                <a:ea typeface="Fira Code"/>
                <a:cs typeface="Fira Code"/>
                <a:sym typeface="Fira Code"/>
              </a:rPr>
              <a:t>(.clk(clk),.rst(rst),.csr_w(csr_w),.raddr(csr_raddr),.waddr(csr_waddr), .wdata(csr_wdata),.rdata(csr_r_data_out),.mstatus(mstatus),.csr_wsc_mode(csr_wsc))</a:t>
            </a:r>
            <a:r>
              <a:rPr lang="zh-CN" sz="1000">
                <a:solidFill>
                  <a:srgbClr val="004D57"/>
                </a:solidFill>
                <a:latin typeface="Fira Code"/>
                <a:ea typeface="Fira Code"/>
                <a:cs typeface="Fira Code"/>
                <a:sym typeface="Fira Code"/>
              </a:rPr>
              <a:t>;</a:t>
            </a:r>
            <a:endParaRPr sz="1000">
              <a:solidFill>
                <a:srgbClr val="004D57"/>
              </a:solidFill>
              <a:latin typeface="Fira Code"/>
              <a:ea typeface="Fira Code"/>
              <a:cs typeface="Fira Code"/>
              <a:sym typeface="Fira Code"/>
            </a:endParaRPr>
          </a:p>
        </p:txBody>
      </p:sp>
      <p:cxnSp>
        <p:nvCxnSpPr>
          <p:cNvPr id="365" name="Google Shape;365;p53"/>
          <p:cNvCxnSpPr>
            <a:endCxn id="364" idx="2"/>
          </p:cNvCxnSpPr>
          <p:nvPr/>
        </p:nvCxnSpPr>
        <p:spPr>
          <a:xfrm flipH="1" rot="10800000">
            <a:off x="2438850" y="546300"/>
            <a:ext cx="3444300" cy="1380000"/>
          </a:xfrm>
          <a:prstGeom prst="straightConnector1">
            <a:avLst/>
          </a:prstGeom>
          <a:noFill/>
          <a:ln cap="flat" cmpd="sng" w="19050">
            <a:solidFill>
              <a:srgbClr val="FF9900"/>
            </a:solidFill>
            <a:prstDash val="solid"/>
            <a:round/>
            <a:headEnd len="med" w="med"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54"/>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Exception Unit</a:t>
            </a:r>
            <a:endParaRPr sz="2800">
              <a:solidFill>
                <a:srgbClr val="000000"/>
              </a:solidFill>
              <a:latin typeface="Avenir"/>
              <a:ea typeface="Avenir"/>
              <a:cs typeface="Avenir"/>
              <a:sym typeface="Avenir"/>
            </a:endParaRPr>
          </a:p>
        </p:txBody>
      </p:sp>
      <p:sp>
        <p:nvSpPr>
          <p:cNvPr id="371" name="Google Shape;371;p54"/>
          <p:cNvSpPr txBox="1"/>
          <p:nvPr/>
        </p:nvSpPr>
        <p:spPr>
          <a:xfrm>
            <a:off x="368175" y="1249625"/>
            <a:ext cx="8110500" cy="5079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t/>
            </a:r>
            <a:endParaRPr sz="2100">
              <a:solidFill>
                <a:srgbClr val="404040"/>
              </a:solidFill>
              <a:highlight>
                <a:srgbClr val="FCFCFC"/>
              </a:highlight>
              <a:latin typeface="Avenir"/>
              <a:ea typeface="Avenir"/>
              <a:cs typeface="Avenir"/>
              <a:sym typeface="Avenir"/>
            </a:endParaRPr>
          </a:p>
        </p:txBody>
      </p:sp>
      <p:sp>
        <p:nvSpPr>
          <p:cNvPr id="372" name="Google Shape;372;p54"/>
          <p:cNvSpPr txBox="1"/>
          <p:nvPr/>
        </p:nvSpPr>
        <p:spPr>
          <a:xfrm>
            <a:off x="1182075" y="1702225"/>
            <a:ext cx="6482700" cy="2436600"/>
          </a:xfrm>
          <a:prstGeom prst="rect">
            <a:avLst/>
          </a:prstGeom>
          <a:noFill/>
          <a:ln>
            <a:noFill/>
          </a:ln>
        </p:spPr>
        <p:txBody>
          <a:bodyPr anchorCtr="0" anchor="t" bIns="91425" lIns="91425" spcFirstLastPara="1" rIns="91425" wrap="square" tIns="91425">
            <a:spAutoFit/>
          </a:bodyPr>
          <a:lstStyle/>
          <a:p>
            <a:pPr indent="0" lvl="0" marL="0" rtl="0" algn="l">
              <a:lnSpc>
                <a:spcPct val="135000"/>
              </a:lnSpc>
              <a:spcBef>
                <a:spcPts val="0"/>
              </a:spcBef>
              <a:spcAft>
                <a:spcPts val="0"/>
              </a:spcAft>
              <a:buNone/>
            </a:pPr>
            <a:r>
              <a:rPr b="1" lang="zh-CN">
                <a:solidFill>
                  <a:srgbClr val="FF5792"/>
                </a:solidFill>
                <a:latin typeface="Fira Code"/>
                <a:ea typeface="Fira Code"/>
                <a:cs typeface="Fira Code"/>
                <a:sym typeface="Fira Code"/>
              </a:rPr>
              <a:t>assign</a:t>
            </a:r>
            <a:r>
              <a:rPr lang="zh-CN">
                <a:solidFill>
                  <a:srgbClr val="005661"/>
                </a:solidFill>
                <a:latin typeface="Fira Code"/>
                <a:ea typeface="Fira Code"/>
                <a:cs typeface="Fira Code"/>
                <a:sym typeface="Fira Code"/>
              </a:rPr>
              <a:t> PC_redirect </a:t>
            </a:r>
            <a:r>
              <a:rPr b="1" lang="zh-CN">
                <a:solidFill>
                  <a:srgbClr val="FF5792"/>
                </a:solidFill>
                <a:latin typeface="Fira Code"/>
                <a:ea typeface="Fira Code"/>
                <a:cs typeface="Fira Code"/>
                <a:sym typeface="Fira Code"/>
              </a:rPr>
              <a:t>=</a:t>
            </a:r>
            <a:r>
              <a:rPr lang="zh-CN">
                <a:solidFill>
                  <a:srgbClr val="005661"/>
                </a:solidFill>
                <a:latin typeface="Fira Code"/>
                <a:ea typeface="Fira Code"/>
                <a:cs typeface="Fira Code"/>
                <a:sym typeface="Fira Code"/>
              </a:rPr>
              <a:t> csr_r_data_out;</a:t>
            </a:r>
            <a:endParaRPr>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b="1" lang="zh-CN">
                <a:solidFill>
                  <a:srgbClr val="FF5792"/>
                </a:solidFill>
                <a:latin typeface="Fira Code"/>
                <a:ea typeface="Fira Code"/>
                <a:cs typeface="Fira Code"/>
                <a:sym typeface="Fira Code"/>
              </a:rPr>
              <a:t>assign</a:t>
            </a:r>
            <a:r>
              <a:rPr lang="zh-CN">
                <a:solidFill>
                  <a:srgbClr val="005661"/>
                </a:solidFill>
                <a:latin typeface="Fira Code"/>
                <a:ea typeface="Fira Code"/>
                <a:cs typeface="Fira Code"/>
                <a:sym typeface="Fira Code"/>
              </a:rPr>
              <a:t> redirect_mux </a:t>
            </a:r>
            <a:r>
              <a:rPr b="1" lang="zh-CN">
                <a:solidFill>
                  <a:srgbClr val="FF5792"/>
                </a:solidFill>
                <a:latin typeface="Fira Code"/>
                <a:ea typeface="Fira Code"/>
                <a:cs typeface="Fira Code"/>
                <a:sym typeface="Fira Code"/>
              </a:rPr>
              <a:t>=</a:t>
            </a:r>
            <a:r>
              <a:rPr lang="zh-CN">
                <a:solidFill>
                  <a:srgbClr val="005661"/>
                </a:solidFill>
                <a:latin typeface="Fira Code"/>
                <a:ea typeface="Fira Code"/>
                <a:cs typeface="Fira Code"/>
                <a:sym typeface="Fira Code"/>
              </a:rPr>
              <a:t> </a:t>
            </a:r>
            <a:r>
              <a:rPr lang="zh-CN">
                <a:solidFill>
                  <a:srgbClr val="005661"/>
                </a:solidFill>
                <a:latin typeface="Fira Code"/>
                <a:ea typeface="Fira Code"/>
                <a:cs typeface="Fira Code"/>
                <a:sym typeface="Fira Code"/>
              </a:rPr>
              <a:t>...</a:t>
            </a:r>
            <a:endParaRPr>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t/>
            </a:r>
            <a:endParaRPr>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b="1" lang="zh-CN">
                <a:solidFill>
                  <a:srgbClr val="FF5792"/>
                </a:solidFill>
                <a:latin typeface="Fira Code"/>
                <a:ea typeface="Fira Code"/>
                <a:cs typeface="Fira Code"/>
                <a:sym typeface="Fira Code"/>
              </a:rPr>
              <a:t>assign</a:t>
            </a:r>
            <a:r>
              <a:rPr lang="zh-CN">
                <a:solidFill>
                  <a:srgbClr val="005661"/>
                </a:solidFill>
                <a:latin typeface="Fira Code"/>
                <a:ea typeface="Fira Code"/>
                <a:cs typeface="Fira Code"/>
                <a:sym typeface="Fira Code"/>
              </a:rPr>
              <a:t> reg_MW_flush </a:t>
            </a:r>
            <a:r>
              <a:rPr b="1" lang="zh-CN">
                <a:solidFill>
                  <a:srgbClr val="FF5792"/>
                </a:solidFill>
                <a:latin typeface="Fira Code"/>
                <a:ea typeface="Fira Code"/>
                <a:cs typeface="Fira Code"/>
                <a:sym typeface="Fira Code"/>
              </a:rPr>
              <a:t>=</a:t>
            </a:r>
            <a:r>
              <a:rPr lang="zh-CN">
                <a:solidFill>
                  <a:srgbClr val="005661"/>
                </a:solidFill>
                <a:latin typeface="Fira Code"/>
                <a:ea typeface="Fira Code"/>
                <a:cs typeface="Fira Code"/>
                <a:sym typeface="Fira Code"/>
              </a:rPr>
              <a:t> </a:t>
            </a:r>
            <a:r>
              <a:rPr lang="zh-CN">
                <a:solidFill>
                  <a:srgbClr val="005661"/>
                </a:solidFill>
                <a:latin typeface="Fira Code"/>
                <a:ea typeface="Fira Code"/>
                <a:cs typeface="Fira Code"/>
                <a:sym typeface="Fira Code"/>
              </a:rPr>
              <a:t>...</a:t>
            </a:r>
            <a:endParaRPr>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b="1" lang="zh-CN">
                <a:solidFill>
                  <a:srgbClr val="FF5792"/>
                </a:solidFill>
                <a:latin typeface="Fira Code"/>
                <a:ea typeface="Fira Code"/>
                <a:cs typeface="Fira Code"/>
                <a:sym typeface="Fira Code"/>
              </a:rPr>
              <a:t>assign</a:t>
            </a:r>
            <a:r>
              <a:rPr lang="zh-CN">
                <a:solidFill>
                  <a:srgbClr val="005661"/>
                </a:solidFill>
                <a:latin typeface="Fira Code"/>
                <a:ea typeface="Fira Code"/>
                <a:cs typeface="Fira Code"/>
                <a:sym typeface="Fira Code"/>
              </a:rPr>
              <a:t> reg_EM_flush </a:t>
            </a:r>
            <a:r>
              <a:rPr b="1" lang="zh-CN">
                <a:solidFill>
                  <a:srgbClr val="FF5792"/>
                </a:solidFill>
                <a:latin typeface="Fira Code"/>
                <a:ea typeface="Fira Code"/>
                <a:cs typeface="Fira Code"/>
                <a:sym typeface="Fira Code"/>
              </a:rPr>
              <a:t>=</a:t>
            </a:r>
            <a:r>
              <a:rPr lang="zh-CN">
                <a:solidFill>
                  <a:srgbClr val="005661"/>
                </a:solidFill>
                <a:latin typeface="Fira Code"/>
                <a:ea typeface="Fira Code"/>
                <a:cs typeface="Fira Code"/>
                <a:sym typeface="Fira Code"/>
              </a:rPr>
              <a:t> </a:t>
            </a:r>
            <a:r>
              <a:rPr lang="zh-CN">
                <a:solidFill>
                  <a:srgbClr val="005661"/>
                </a:solidFill>
                <a:latin typeface="Fira Code"/>
                <a:ea typeface="Fira Code"/>
                <a:cs typeface="Fira Code"/>
                <a:sym typeface="Fira Code"/>
              </a:rPr>
              <a:t>...</a:t>
            </a:r>
            <a:endParaRPr>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b="1" lang="zh-CN">
                <a:solidFill>
                  <a:srgbClr val="FF5792"/>
                </a:solidFill>
                <a:latin typeface="Fira Code"/>
                <a:ea typeface="Fira Code"/>
                <a:cs typeface="Fira Code"/>
                <a:sym typeface="Fira Code"/>
              </a:rPr>
              <a:t>assign</a:t>
            </a:r>
            <a:r>
              <a:rPr lang="zh-CN">
                <a:solidFill>
                  <a:srgbClr val="005661"/>
                </a:solidFill>
                <a:latin typeface="Fira Code"/>
                <a:ea typeface="Fira Code"/>
                <a:cs typeface="Fira Code"/>
                <a:sym typeface="Fira Code"/>
              </a:rPr>
              <a:t> reg_DE_flush </a:t>
            </a:r>
            <a:r>
              <a:rPr b="1" lang="zh-CN">
                <a:solidFill>
                  <a:srgbClr val="FF5792"/>
                </a:solidFill>
                <a:latin typeface="Fira Code"/>
                <a:ea typeface="Fira Code"/>
                <a:cs typeface="Fira Code"/>
                <a:sym typeface="Fira Code"/>
              </a:rPr>
              <a:t>=</a:t>
            </a:r>
            <a:r>
              <a:rPr lang="zh-CN">
                <a:solidFill>
                  <a:srgbClr val="005661"/>
                </a:solidFill>
                <a:latin typeface="Fira Code"/>
                <a:ea typeface="Fira Code"/>
                <a:cs typeface="Fira Code"/>
                <a:sym typeface="Fira Code"/>
              </a:rPr>
              <a:t> </a:t>
            </a:r>
            <a:r>
              <a:rPr lang="zh-CN">
                <a:solidFill>
                  <a:srgbClr val="005661"/>
                </a:solidFill>
                <a:latin typeface="Fira Code"/>
                <a:ea typeface="Fira Code"/>
                <a:cs typeface="Fira Code"/>
                <a:sym typeface="Fira Code"/>
              </a:rPr>
              <a:t>...</a:t>
            </a:r>
            <a:endParaRPr>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b="1" lang="zh-CN">
                <a:solidFill>
                  <a:srgbClr val="FF5792"/>
                </a:solidFill>
                <a:latin typeface="Fira Code"/>
                <a:ea typeface="Fira Code"/>
                <a:cs typeface="Fira Code"/>
                <a:sym typeface="Fira Code"/>
              </a:rPr>
              <a:t>assign</a:t>
            </a:r>
            <a:r>
              <a:rPr lang="zh-CN">
                <a:solidFill>
                  <a:srgbClr val="005661"/>
                </a:solidFill>
                <a:latin typeface="Fira Code"/>
                <a:ea typeface="Fira Code"/>
                <a:cs typeface="Fira Code"/>
                <a:sym typeface="Fira Code"/>
              </a:rPr>
              <a:t> reg_FD_flush </a:t>
            </a:r>
            <a:r>
              <a:rPr b="1" lang="zh-CN">
                <a:solidFill>
                  <a:srgbClr val="FF5792"/>
                </a:solidFill>
                <a:latin typeface="Fira Code"/>
                <a:ea typeface="Fira Code"/>
                <a:cs typeface="Fira Code"/>
                <a:sym typeface="Fira Code"/>
              </a:rPr>
              <a:t>=</a:t>
            </a:r>
            <a:r>
              <a:rPr lang="zh-CN">
                <a:solidFill>
                  <a:srgbClr val="005661"/>
                </a:solidFill>
                <a:latin typeface="Fira Code"/>
                <a:ea typeface="Fira Code"/>
                <a:cs typeface="Fira Code"/>
                <a:sym typeface="Fira Code"/>
              </a:rPr>
              <a:t> </a:t>
            </a:r>
            <a:r>
              <a:rPr lang="zh-CN">
                <a:solidFill>
                  <a:srgbClr val="005661"/>
                </a:solidFill>
                <a:latin typeface="Fira Code"/>
                <a:ea typeface="Fira Code"/>
                <a:cs typeface="Fira Code"/>
                <a:sym typeface="Fira Code"/>
              </a:rPr>
              <a:t>...</a:t>
            </a:r>
            <a:endParaRPr>
              <a:solidFill>
                <a:srgbClr val="005661"/>
              </a:solidFill>
              <a:latin typeface="Fira Code"/>
              <a:ea typeface="Fira Code"/>
              <a:cs typeface="Fira Code"/>
              <a:sym typeface="Fira Code"/>
            </a:endParaRPr>
          </a:p>
          <a:p>
            <a:pPr indent="0" lvl="0" marL="0" rtl="0" algn="l">
              <a:lnSpc>
                <a:spcPct val="135000"/>
              </a:lnSpc>
              <a:spcBef>
                <a:spcPts val="0"/>
              </a:spcBef>
              <a:spcAft>
                <a:spcPts val="0"/>
              </a:spcAft>
              <a:buNone/>
            </a:pPr>
            <a:r>
              <a:rPr b="1" lang="zh-CN">
                <a:solidFill>
                  <a:srgbClr val="FF5792"/>
                </a:solidFill>
                <a:latin typeface="Fira Code"/>
                <a:ea typeface="Fira Code"/>
                <a:cs typeface="Fira Code"/>
                <a:sym typeface="Fira Code"/>
              </a:rPr>
              <a:t>assign</a:t>
            </a:r>
            <a:r>
              <a:rPr lang="zh-CN">
                <a:solidFill>
                  <a:srgbClr val="005661"/>
                </a:solidFill>
                <a:latin typeface="Fira Code"/>
                <a:ea typeface="Fira Code"/>
                <a:cs typeface="Fira Code"/>
                <a:sym typeface="Fira Code"/>
              </a:rPr>
              <a:t> RegWrite_cancel </a:t>
            </a:r>
            <a:r>
              <a:rPr b="1" lang="zh-CN">
                <a:solidFill>
                  <a:srgbClr val="FF5792"/>
                </a:solidFill>
                <a:latin typeface="Fira Code"/>
                <a:ea typeface="Fira Code"/>
                <a:cs typeface="Fira Code"/>
                <a:sym typeface="Fira Code"/>
              </a:rPr>
              <a:t>=</a:t>
            </a:r>
            <a:r>
              <a:rPr lang="zh-CN">
                <a:solidFill>
                  <a:srgbClr val="005661"/>
                </a:solidFill>
                <a:latin typeface="Fira Code"/>
                <a:ea typeface="Fira Code"/>
                <a:cs typeface="Fira Code"/>
                <a:sym typeface="Fira Code"/>
              </a:rPr>
              <a:t> </a:t>
            </a:r>
            <a:r>
              <a:rPr lang="zh-CN">
                <a:solidFill>
                  <a:srgbClr val="005661"/>
                </a:solidFill>
                <a:latin typeface="Fira Code"/>
                <a:ea typeface="Fira Code"/>
                <a:cs typeface="Fira Code"/>
                <a:sym typeface="Fira Code"/>
              </a:rPr>
              <a:t>...</a:t>
            </a:r>
            <a:endParaRPr>
              <a:solidFill>
                <a:srgbClr val="005661"/>
              </a:solidFill>
              <a:latin typeface="Fira Code"/>
              <a:ea typeface="Fira Code"/>
              <a:cs typeface="Fira Code"/>
              <a:sym typeface="Fira Cod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5"/>
          <p:cNvSpPr txBox="1"/>
          <p:nvPr>
            <p:ph type="title"/>
          </p:nvPr>
        </p:nvSpPr>
        <p:spPr>
          <a:xfrm>
            <a:off x="311700" y="445025"/>
            <a:ext cx="595500" cy="16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Abril Fatface"/>
                <a:ea typeface="Abril Fatface"/>
                <a:cs typeface="Abril Fatface"/>
                <a:sym typeface="Abril Fatface"/>
              </a:rPr>
              <a:t>ROM</a:t>
            </a:r>
            <a:endParaRPr>
              <a:latin typeface="Abril Fatface"/>
              <a:ea typeface="Abril Fatface"/>
              <a:cs typeface="Abril Fatface"/>
              <a:sym typeface="Abril Fatface"/>
            </a:endParaRPr>
          </a:p>
        </p:txBody>
      </p:sp>
      <p:graphicFrame>
        <p:nvGraphicFramePr>
          <p:cNvPr id="378" name="Google Shape;378;p55"/>
          <p:cNvGraphicFramePr/>
          <p:nvPr/>
        </p:nvGraphicFramePr>
        <p:xfrm>
          <a:off x="975750" y="240813"/>
          <a:ext cx="3000000" cy="3000000"/>
        </p:xfrm>
        <a:graphic>
          <a:graphicData uri="http://schemas.openxmlformats.org/drawingml/2006/table">
            <a:tbl>
              <a:tblPr>
                <a:noFill/>
                <a:tableStyleId>{8F1CEFFD-EFF9-4994-9850-9DAE3AA882DB}</a:tableStyleId>
              </a:tblPr>
              <a:tblGrid>
                <a:gridCol w="709425"/>
                <a:gridCol w="1428250"/>
                <a:gridCol w="941975"/>
                <a:gridCol w="1104600"/>
                <a:gridCol w="2507500"/>
                <a:gridCol w="1422325"/>
              </a:tblGrid>
              <a:tr h="29302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NO.</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Instruction</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Addr.</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Label</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ASM</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Comment</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0</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00000013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__start:</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addi x0, x0, 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1</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00402103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4</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lw x2, 4(x0)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2</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00802203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8</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lw x4, 8(x0)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00c02283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C</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lw x5, 12(x0)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4</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01002303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10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lw x6, 16(x0)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5</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01402383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14</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lw x7, 20(x0)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r>
              <a:tr h="288900">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6</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306850f3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18</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csrrwi x1, 0x306, 16</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r>
              <a:tr h="45872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7</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306020f3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1C</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csrr x1, 0x306</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csrrs x1, 0x306, x0</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8</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306310f3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20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csrrw x1, 0x306, x6</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9</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306020f3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24</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csrr x1, 0x306</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10</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00000013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28</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addi x0, x0, 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11</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07800093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2C</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addi x1, x0, 120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r>
              <a:tr h="45872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12</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30509073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30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csrw 0x305, x1</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solidFill>
                            <a:srgbClr val="FF9900"/>
                          </a:solidFill>
                          <a:latin typeface="Fira Code"/>
                          <a:ea typeface="Fira Code"/>
                          <a:cs typeface="Fira Code"/>
                          <a:sym typeface="Fira Code"/>
                        </a:rPr>
                        <a:t>set mtvec=0x78</a:t>
                      </a:r>
                      <a:endParaRPr>
                        <a:solidFill>
                          <a:srgbClr val="FF9900"/>
                        </a:solidFill>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13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00000013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34</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addi x0, x0, 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14</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00000073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38</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ecall</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r>
            </a:tbl>
          </a:graphicData>
        </a:graphic>
      </p:graphicFrame>
      <p:sp>
        <p:nvSpPr>
          <p:cNvPr id="379" name="Google Shape;379;p55"/>
          <p:cNvSpPr txBox="1"/>
          <p:nvPr/>
        </p:nvSpPr>
        <p:spPr>
          <a:xfrm>
            <a:off x="0" y="3968625"/>
            <a:ext cx="977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latin typeface="Avenir"/>
                <a:ea typeface="Avenir"/>
                <a:cs typeface="Avenir"/>
                <a:sym typeface="Avenir"/>
              </a:rPr>
              <a:t>test interrupt after setting mtvec</a:t>
            </a:r>
            <a:endParaRPr sz="1000">
              <a:latin typeface="Avenir"/>
              <a:ea typeface="Avenir"/>
              <a:cs typeface="Avenir"/>
              <a:sym typeface="Aveni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6"/>
          <p:cNvSpPr txBox="1"/>
          <p:nvPr>
            <p:ph type="title"/>
          </p:nvPr>
        </p:nvSpPr>
        <p:spPr>
          <a:xfrm>
            <a:off x="311700" y="445025"/>
            <a:ext cx="595500" cy="16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Abril Fatface"/>
                <a:ea typeface="Abril Fatface"/>
                <a:cs typeface="Abril Fatface"/>
                <a:sym typeface="Abril Fatface"/>
              </a:rPr>
              <a:t>ROM</a:t>
            </a:r>
            <a:endParaRPr>
              <a:latin typeface="Abril Fatface"/>
              <a:ea typeface="Abril Fatface"/>
              <a:cs typeface="Abril Fatface"/>
              <a:sym typeface="Abril Fatface"/>
            </a:endParaRPr>
          </a:p>
        </p:txBody>
      </p:sp>
      <p:graphicFrame>
        <p:nvGraphicFramePr>
          <p:cNvPr id="385" name="Google Shape;385;p56"/>
          <p:cNvGraphicFramePr/>
          <p:nvPr/>
        </p:nvGraphicFramePr>
        <p:xfrm>
          <a:off x="975750" y="240813"/>
          <a:ext cx="3000000" cy="3000000"/>
        </p:xfrm>
        <a:graphic>
          <a:graphicData uri="http://schemas.openxmlformats.org/drawingml/2006/table">
            <a:tbl>
              <a:tblPr>
                <a:noFill/>
                <a:tableStyleId>{8F1CEFFD-EFF9-4994-9850-9DAE3AA882DB}</a:tableStyleId>
              </a:tblPr>
              <a:tblGrid>
                <a:gridCol w="709425"/>
                <a:gridCol w="1363550"/>
                <a:gridCol w="828750"/>
                <a:gridCol w="870075"/>
                <a:gridCol w="2030350"/>
                <a:gridCol w="2311925"/>
              </a:tblGrid>
              <a:tr h="29302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NO.</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Instruction</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Addr.</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Label</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ASM</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Comment</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15</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00000013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3C</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addi x0, x0, 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16</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00000012</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40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addi x0, x0, 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change to illegal</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17</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00000013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44</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addi x0, x0, 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18</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07f02083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48</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lw   x1, 127(x0)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19</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08002083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4C</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lw   x1, 128(x0)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l access fault</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20</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00000013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50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addi x0, x0, 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r>
              <a:tr h="288900">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21</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08102023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54</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sw   x1, 128(x0)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s access fault</a:t>
                      </a:r>
                      <a:endParaRPr>
                        <a:latin typeface="Fira Code"/>
                        <a:ea typeface="Fira Code"/>
                        <a:cs typeface="Fira Code"/>
                        <a:sym typeface="Fira Code"/>
                      </a:endParaRPr>
                    </a:p>
                  </a:txBody>
                  <a:tcPr marT="0" marB="0" marR="91425" marL="91425"/>
                </a:tc>
              </a:tr>
              <a:tr h="26132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22</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00000013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58</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addi x0, x0, 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23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00000013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5C</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addi x0, x0, 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24</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00000013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60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addi x0, x0, 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25</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00000013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64</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addi x0, x0, 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26</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00000013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68</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addi x0, x0, 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r>
              <a:tr h="45872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27</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00000013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6C</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addi x0, x0, 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28</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00000013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70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addi x0, x0, 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29</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00000067</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74</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jr x0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7"/>
          <p:cNvSpPr txBox="1"/>
          <p:nvPr>
            <p:ph type="title"/>
          </p:nvPr>
        </p:nvSpPr>
        <p:spPr>
          <a:xfrm>
            <a:off x="311700" y="445025"/>
            <a:ext cx="595500" cy="16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Abril Fatface"/>
                <a:ea typeface="Abril Fatface"/>
                <a:cs typeface="Abril Fatface"/>
                <a:sym typeface="Abril Fatface"/>
              </a:rPr>
              <a:t>ROM</a:t>
            </a:r>
            <a:endParaRPr>
              <a:latin typeface="Abril Fatface"/>
              <a:ea typeface="Abril Fatface"/>
              <a:cs typeface="Abril Fatface"/>
              <a:sym typeface="Abril Fatface"/>
            </a:endParaRPr>
          </a:p>
        </p:txBody>
      </p:sp>
      <p:graphicFrame>
        <p:nvGraphicFramePr>
          <p:cNvPr id="391" name="Google Shape;391;p57"/>
          <p:cNvGraphicFramePr/>
          <p:nvPr/>
        </p:nvGraphicFramePr>
        <p:xfrm>
          <a:off x="975750" y="240813"/>
          <a:ext cx="3000000" cy="3000000"/>
        </p:xfrm>
        <a:graphic>
          <a:graphicData uri="http://schemas.openxmlformats.org/drawingml/2006/table">
            <a:tbl>
              <a:tblPr>
                <a:noFill/>
                <a:tableStyleId>{8F1CEFFD-EFF9-4994-9850-9DAE3AA882DB}</a:tableStyleId>
              </a:tblPr>
              <a:tblGrid>
                <a:gridCol w="709425"/>
                <a:gridCol w="1363550"/>
                <a:gridCol w="828750"/>
                <a:gridCol w="870075"/>
                <a:gridCol w="2030350"/>
                <a:gridCol w="2311925"/>
              </a:tblGrid>
              <a:tr h="29302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NO.</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Instruction</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Addr.</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Label</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ASM</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Comment</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30</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34102cf3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78</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trap:</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csrr x25, 0x341</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mepc</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31</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34202df3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7C</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csrr x27, 0x342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mcause</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32</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30002e73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80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csrr x28, 0x300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mstatus</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33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30402ef3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84</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csrr x29, 0x304</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mie</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34</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34402f73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88</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csrr x30, 0x344</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mip</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35</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004c8113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8C</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addi x2, x25, 4</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r>
              <a:tr h="288900">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36</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34111073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90</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csrw 0x341, x2</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solidFill>
                            <a:srgbClr val="FF9900"/>
                          </a:solidFill>
                          <a:latin typeface="Fira Code"/>
                          <a:ea typeface="Fira Code"/>
                          <a:cs typeface="Fira Code"/>
                          <a:sym typeface="Fira Code"/>
                        </a:rPr>
                        <a:t># mepc = mepc + 4</a:t>
                      </a:r>
                      <a:endParaRPr>
                        <a:solidFill>
                          <a:srgbClr val="FF9900"/>
                        </a:solidFill>
                        <a:latin typeface="Fira Code"/>
                        <a:ea typeface="Fira Code"/>
                        <a:cs typeface="Fira Code"/>
                        <a:sym typeface="Fira Code"/>
                      </a:endParaRPr>
                    </a:p>
                  </a:txBody>
                  <a:tcPr marT="0" marB="0" marR="91425" marL="91425"/>
                </a:tc>
              </a:tr>
              <a:tr h="271400">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37</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30200073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94</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mret</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 30200073  mret</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38</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00000013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98</a:t>
                      </a:r>
                      <a:endParaRPr>
                        <a:latin typeface="Fira Code"/>
                        <a:ea typeface="Fira Code"/>
                        <a:cs typeface="Fira Code"/>
                        <a:sym typeface="Fira Code"/>
                      </a:endParaRPr>
                    </a:p>
                  </a:txBody>
                  <a:tcPr marT="0" marB="0" marR="91425" marL="91425"/>
                </a:tc>
                <a:tc>
                  <a:txBody>
                    <a:bodyPr/>
                    <a:lstStyle/>
                    <a:p>
                      <a:pPr indent="0" lvl="0" marL="0" rtl="0" algn="l">
                        <a:spcBef>
                          <a:spcPts val="0"/>
                        </a:spcBef>
                        <a:spcAft>
                          <a:spcPts val="0"/>
                        </a:spcAft>
                        <a:buNone/>
                      </a:pPr>
                      <a:r>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addi x0, x0, 0</a:t>
                      </a:r>
                      <a:endParaRPr>
                        <a:latin typeface="Fira Code"/>
                        <a:ea typeface="Fira Code"/>
                        <a:cs typeface="Fira Code"/>
                        <a:sym typeface="Fira Code"/>
                      </a:endParaRPr>
                    </a:p>
                  </a:txBody>
                  <a:tcPr marT="0" marB="0" marR="91425" marL="91425"/>
                </a:tc>
                <a:tc>
                  <a:txBody>
                    <a:bodyPr/>
                    <a:lstStyle/>
                    <a:p>
                      <a:pPr indent="0" lvl="0" marL="0" rtl="0" algn="l">
                        <a:spcBef>
                          <a:spcPts val="0"/>
                        </a:spcBef>
                        <a:spcAft>
                          <a:spcPts val="0"/>
                        </a:spcAft>
                        <a:buNone/>
                      </a:pPr>
                      <a:r>
                        <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39</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00000013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9C</a:t>
                      </a:r>
                      <a:endParaRPr>
                        <a:latin typeface="Fira Code"/>
                        <a:ea typeface="Fira Code"/>
                        <a:cs typeface="Fira Code"/>
                        <a:sym typeface="Fira Code"/>
                      </a:endParaRPr>
                    </a:p>
                  </a:txBody>
                  <a:tcPr marT="0" marB="0" marR="91425" marL="91425"/>
                </a:tc>
                <a:tc>
                  <a:txBody>
                    <a:bodyPr/>
                    <a:lstStyle/>
                    <a:p>
                      <a:pPr indent="0" lvl="0" marL="0" rtl="0" algn="l">
                        <a:spcBef>
                          <a:spcPts val="0"/>
                        </a:spcBef>
                        <a:spcAft>
                          <a:spcPts val="0"/>
                        </a:spcAft>
                        <a:buNone/>
                      </a:pPr>
                      <a:r>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addi x0, x0, 0</a:t>
                      </a:r>
                      <a:endParaRPr>
                        <a:latin typeface="Fira Code"/>
                        <a:ea typeface="Fira Code"/>
                        <a:cs typeface="Fira Code"/>
                        <a:sym typeface="Fira Code"/>
                      </a:endParaRPr>
                    </a:p>
                  </a:txBody>
                  <a:tcPr marT="0" marB="0" marR="91425" marL="91425"/>
                </a:tc>
                <a:tc>
                  <a:txBody>
                    <a:bodyPr/>
                    <a:lstStyle/>
                    <a:p>
                      <a:pPr indent="0" lvl="0" marL="0" rtl="0" algn="l">
                        <a:spcBef>
                          <a:spcPts val="0"/>
                        </a:spcBef>
                        <a:spcAft>
                          <a:spcPts val="0"/>
                        </a:spcAft>
                        <a:buNone/>
                      </a:pPr>
                      <a:r>
                        <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40</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00000013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A0</a:t>
                      </a:r>
                      <a:endParaRPr>
                        <a:latin typeface="Fira Code"/>
                        <a:ea typeface="Fira Code"/>
                        <a:cs typeface="Fira Code"/>
                        <a:sym typeface="Fira Code"/>
                      </a:endParaRPr>
                    </a:p>
                  </a:txBody>
                  <a:tcPr marT="0" marB="0" marR="91425" marL="91425"/>
                </a:tc>
                <a:tc>
                  <a:txBody>
                    <a:bodyPr/>
                    <a:lstStyle/>
                    <a:p>
                      <a:pPr indent="0" lvl="0" marL="0" rtl="0" algn="l">
                        <a:spcBef>
                          <a:spcPts val="0"/>
                        </a:spcBef>
                        <a:spcAft>
                          <a:spcPts val="0"/>
                        </a:spcAft>
                        <a:buNone/>
                      </a:pPr>
                      <a:r>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addi x0, x0, 0</a:t>
                      </a:r>
                      <a:endParaRPr>
                        <a:latin typeface="Fira Code"/>
                        <a:ea typeface="Fira Code"/>
                        <a:cs typeface="Fira Code"/>
                        <a:sym typeface="Fira Code"/>
                      </a:endParaRPr>
                    </a:p>
                  </a:txBody>
                  <a:tcPr marT="0" marB="0" marR="91425" marL="91425"/>
                </a:tc>
                <a:tc>
                  <a:txBody>
                    <a:bodyPr/>
                    <a:lstStyle/>
                    <a:p>
                      <a:pPr indent="0" lvl="0" marL="0" rtl="0" algn="l">
                        <a:spcBef>
                          <a:spcPts val="0"/>
                        </a:spcBef>
                        <a:spcAft>
                          <a:spcPts val="0"/>
                        </a:spcAft>
                        <a:buNone/>
                      </a:pPr>
                      <a:r>
                        <a:t/>
                      </a:r>
                      <a:endParaRPr>
                        <a:latin typeface="Fira Code"/>
                        <a:ea typeface="Fira Code"/>
                        <a:cs typeface="Fira Code"/>
                        <a:sym typeface="Fira Code"/>
                      </a:endParaRPr>
                    </a:p>
                  </a:txBody>
                  <a:tcPr marT="0" marB="0" marR="91425" marL="91425"/>
                </a:tc>
              </a:tr>
              <a:tr h="279575">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41</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00000013</a:t>
                      </a:r>
                      <a:endParaRPr>
                        <a:latin typeface="Fira Code"/>
                        <a:ea typeface="Fira Code"/>
                        <a:cs typeface="Fira Code"/>
                        <a:sym typeface="Fira Code"/>
                      </a:endParaRPr>
                    </a:p>
                  </a:txBody>
                  <a:tcPr marT="0" marB="0" marR="91425" marL="91425"/>
                </a:tc>
                <a:tc>
                  <a:txBody>
                    <a:bodyPr/>
                    <a:lstStyle/>
                    <a:p>
                      <a:pPr indent="0" lvl="0" marL="0" rtl="0" algn="ctr">
                        <a:lnSpc>
                          <a:spcPct val="115000"/>
                        </a:lnSpc>
                        <a:spcBef>
                          <a:spcPts val="0"/>
                        </a:spcBef>
                        <a:spcAft>
                          <a:spcPts val="0"/>
                        </a:spcAft>
                        <a:buNone/>
                      </a:pPr>
                      <a:r>
                        <a:rPr lang="zh-CN">
                          <a:latin typeface="Fira Code"/>
                          <a:ea typeface="Fira Code"/>
                          <a:cs typeface="Fira Code"/>
                          <a:sym typeface="Fira Code"/>
                        </a:rPr>
                        <a:t>A4</a:t>
                      </a:r>
                      <a:endParaRPr>
                        <a:latin typeface="Fira Code"/>
                        <a:ea typeface="Fira Code"/>
                        <a:cs typeface="Fira Code"/>
                        <a:sym typeface="Fira Code"/>
                      </a:endParaRPr>
                    </a:p>
                  </a:txBody>
                  <a:tcPr marT="0" marB="0" marR="91425" marL="91425"/>
                </a:tc>
                <a:tc>
                  <a:txBody>
                    <a:bodyPr/>
                    <a:lstStyle/>
                    <a:p>
                      <a:pPr indent="0" lvl="0" marL="0" rtl="0" algn="l">
                        <a:spcBef>
                          <a:spcPts val="0"/>
                        </a:spcBef>
                        <a:spcAft>
                          <a:spcPts val="0"/>
                        </a:spcAft>
                        <a:buNone/>
                      </a:pPr>
                      <a:r>
                        <a:t/>
                      </a:r>
                      <a:endParaRPr>
                        <a:latin typeface="Fira Code"/>
                        <a:ea typeface="Fira Code"/>
                        <a:cs typeface="Fira Code"/>
                        <a:sym typeface="Fira Code"/>
                      </a:endParaRPr>
                    </a:p>
                  </a:txBody>
                  <a:tcPr marT="0" marB="0" marR="91425" marL="91425"/>
                </a:tc>
                <a:tc>
                  <a:txBody>
                    <a:bodyPr/>
                    <a:lstStyle/>
                    <a:p>
                      <a:pPr indent="0" lvl="0" marL="0" rtl="0" algn="l">
                        <a:lnSpc>
                          <a:spcPct val="115000"/>
                        </a:lnSpc>
                        <a:spcBef>
                          <a:spcPts val="0"/>
                        </a:spcBef>
                        <a:spcAft>
                          <a:spcPts val="0"/>
                        </a:spcAft>
                        <a:buNone/>
                      </a:pPr>
                      <a:r>
                        <a:rPr lang="zh-CN">
                          <a:latin typeface="Fira Code"/>
                          <a:ea typeface="Fira Code"/>
                          <a:cs typeface="Fira Code"/>
                          <a:sym typeface="Fira Code"/>
                        </a:rPr>
                        <a:t>addi x0, x0, 0</a:t>
                      </a:r>
                      <a:endParaRPr>
                        <a:latin typeface="Fira Code"/>
                        <a:ea typeface="Fira Code"/>
                        <a:cs typeface="Fira Code"/>
                        <a:sym typeface="Fira Code"/>
                      </a:endParaRPr>
                    </a:p>
                  </a:txBody>
                  <a:tcPr marT="0" marB="0" marR="91425" marL="91425"/>
                </a:tc>
                <a:tc>
                  <a:txBody>
                    <a:bodyPr/>
                    <a:lstStyle/>
                    <a:p>
                      <a:pPr indent="0" lvl="0" marL="0" rtl="0" algn="l">
                        <a:spcBef>
                          <a:spcPts val="0"/>
                        </a:spcBef>
                        <a:spcAft>
                          <a:spcPts val="0"/>
                        </a:spcAft>
                        <a:buNone/>
                      </a:pPr>
                      <a:r>
                        <a:t/>
                      </a:r>
                      <a:endParaRPr>
                        <a:latin typeface="Fira Code"/>
                        <a:ea typeface="Fira Code"/>
                        <a:cs typeface="Fira Code"/>
                        <a:sym typeface="Fira Code"/>
                      </a:endParaRPr>
                    </a:p>
                  </a:txBody>
                  <a:tcPr marT="0" marB="0" marR="91425" marL="91425"/>
                </a:tc>
              </a:tr>
              <a:tr h="458725">
                <a:tc>
                  <a:txBody>
                    <a:bodyPr/>
                    <a:lstStyle/>
                    <a:p>
                      <a:pPr indent="0" lvl="0" marL="0" rtl="0" algn="l">
                        <a:spcBef>
                          <a:spcPts val="0"/>
                        </a:spcBef>
                        <a:spcAft>
                          <a:spcPts val="0"/>
                        </a:spcAft>
                        <a:buNone/>
                      </a:pPr>
                      <a:r>
                        <a:t/>
                      </a:r>
                      <a:endParaRPr>
                        <a:latin typeface="Fira Code"/>
                        <a:ea typeface="Fira Code"/>
                        <a:cs typeface="Fira Code"/>
                        <a:sym typeface="Fira Code"/>
                      </a:endParaRPr>
                    </a:p>
                  </a:txBody>
                  <a:tcPr marT="0" marB="0" marR="91425" marL="91425"/>
                </a:tc>
                <a:tc>
                  <a:txBody>
                    <a:bodyPr/>
                    <a:lstStyle/>
                    <a:p>
                      <a:pPr indent="0" lvl="0" marL="0" rtl="0" algn="l">
                        <a:spcBef>
                          <a:spcPts val="0"/>
                        </a:spcBef>
                        <a:spcAft>
                          <a:spcPts val="0"/>
                        </a:spcAft>
                        <a:buNone/>
                      </a:pPr>
                      <a:r>
                        <a:t/>
                      </a:r>
                      <a:endParaRPr>
                        <a:latin typeface="Fira Code"/>
                        <a:ea typeface="Fira Code"/>
                        <a:cs typeface="Fira Code"/>
                        <a:sym typeface="Fira Code"/>
                      </a:endParaRPr>
                    </a:p>
                  </a:txBody>
                  <a:tcPr marT="0" marB="0" marR="91425" marL="91425"/>
                </a:tc>
                <a:tc>
                  <a:txBody>
                    <a:bodyPr/>
                    <a:lstStyle/>
                    <a:p>
                      <a:pPr indent="0" lvl="0" marL="0" rtl="0" algn="l">
                        <a:spcBef>
                          <a:spcPts val="0"/>
                        </a:spcBef>
                        <a:spcAft>
                          <a:spcPts val="0"/>
                        </a:spcAft>
                        <a:buNone/>
                      </a:pPr>
                      <a:r>
                        <a:t/>
                      </a:r>
                      <a:endParaRPr>
                        <a:latin typeface="Fira Code"/>
                        <a:ea typeface="Fira Code"/>
                        <a:cs typeface="Fira Code"/>
                        <a:sym typeface="Fira Code"/>
                      </a:endParaRPr>
                    </a:p>
                  </a:txBody>
                  <a:tcPr marT="0" marB="0" marR="91425" marL="91425"/>
                </a:tc>
                <a:tc>
                  <a:txBody>
                    <a:bodyPr/>
                    <a:lstStyle/>
                    <a:p>
                      <a:pPr indent="0" lvl="0" marL="0" rtl="0" algn="l">
                        <a:spcBef>
                          <a:spcPts val="0"/>
                        </a:spcBef>
                        <a:spcAft>
                          <a:spcPts val="0"/>
                        </a:spcAft>
                        <a:buNone/>
                      </a:pPr>
                      <a:r>
                        <a:t/>
                      </a:r>
                      <a:endParaRPr>
                        <a:latin typeface="Fira Code"/>
                        <a:ea typeface="Fira Code"/>
                        <a:cs typeface="Fira Code"/>
                        <a:sym typeface="Fira Code"/>
                      </a:endParaRPr>
                    </a:p>
                  </a:txBody>
                  <a:tcPr marT="0" marB="0" marR="91425" marL="91425"/>
                </a:tc>
                <a:tc>
                  <a:txBody>
                    <a:bodyPr/>
                    <a:lstStyle/>
                    <a:p>
                      <a:pPr indent="0" lvl="0" marL="0" rtl="0" algn="l">
                        <a:spcBef>
                          <a:spcPts val="0"/>
                        </a:spcBef>
                        <a:spcAft>
                          <a:spcPts val="0"/>
                        </a:spcAft>
                        <a:buNone/>
                      </a:pPr>
                      <a:r>
                        <a:t/>
                      </a:r>
                      <a:endParaRPr>
                        <a:latin typeface="Fira Code"/>
                        <a:ea typeface="Fira Code"/>
                        <a:cs typeface="Fira Code"/>
                        <a:sym typeface="Fira Code"/>
                      </a:endParaRPr>
                    </a:p>
                  </a:txBody>
                  <a:tcPr marT="0" marB="0" marR="91425" marL="91425"/>
                </a:tc>
                <a:tc>
                  <a:txBody>
                    <a:bodyPr/>
                    <a:lstStyle/>
                    <a:p>
                      <a:pPr indent="0" lvl="0" marL="0" rtl="0" algn="l">
                        <a:spcBef>
                          <a:spcPts val="0"/>
                        </a:spcBef>
                        <a:spcAft>
                          <a:spcPts val="0"/>
                        </a:spcAft>
                        <a:buNone/>
                      </a:pPr>
                      <a:r>
                        <a:t/>
                      </a:r>
                      <a:endParaRPr>
                        <a:latin typeface="Fira Code"/>
                        <a:ea typeface="Fira Code"/>
                        <a:cs typeface="Fira Code"/>
                        <a:sym typeface="Fira Code"/>
                      </a:endParaRPr>
                    </a:p>
                  </a:txBody>
                  <a:tcPr marT="0" marB="0" marR="91425" marL="91425"/>
                </a:tc>
              </a:tr>
              <a:tr h="279575">
                <a:tc>
                  <a:txBody>
                    <a:bodyPr/>
                    <a:lstStyle/>
                    <a:p>
                      <a:pPr indent="0" lvl="0" marL="0" rtl="0" algn="l">
                        <a:spcBef>
                          <a:spcPts val="0"/>
                        </a:spcBef>
                        <a:spcAft>
                          <a:spcPts val="0"/>
                        </a:spcAft>
                        <a:buNone/>
                      </a:pPr>
                      <a:r>
                        <a:t/>
                      </a:r>
                      <a:endParaRPr>
                        <a:latin typeface="Fira Code"/>
                        <a:ea typeface="Fira Code"/>
                        <a:cs typeface="Fira Code"/>
                        <a:sym typeface="Fira Code"/>
                      </a:endParaRPr>
                    </a:p>
                  </a:txBody>
                  <a:tcPr marT="0" marB="0" marR="91425" marL="91425"/>
                </a:tc>
                <a:tc>
                  <a:txBody>
                    <a:bodyPr/>
                    <a:lstStyle/>
                    <a:p>
                      <a:pPr indent="0" lvl="0" marL="0" rtl="0" algn="l">
                        <a:spcBef>
                          <a:spcPts val="0"/>
                        </a:spcBef>
                        <a:spcAft>
                          <a:spcPts val="0"/>
                        </a:spcAft>
                        <a:buNone/>
                      </a:pPr>
                      <a:r>
                        <a:t/>
                      </a:r>
                      <a:endParaRPr>
                        <a:latin typeface="Fira Code"/>
                        <a:ea typeface="Fira Code"/>
                        <a:cs typeface="Fira Code"/>
                        <a:sym typeface="Fira Code"/>
                      </a:endParaRPr>
                    </a:p>
                  </a:txBody>
                  <a:tcPr marT="0" marB="0" marR="91425" marL="91425"/>
                </a:tc>
                <a:tc>
                  <a:txBody>
                    <a:bodyPr/>
                    <a:lstStyle/>
                    <a:p>
                      <a:pPr indent="0" lvl="0" marL="0" rtl="0" algn="l">
                        <a:spcBef>
                          <a:spcPts val="0"/>
                        </a:spcBef>
                        <a:spcAft>
                          <a:spcPts val="0"/>
                        </a:spcAft>
                        <a:buNone/>
                      </a:pPr>
                      <a:r>
                        <a:t/>
                      </a:r>
                      <a:endParaRPr>
                        <a:latin typeface="Fira Code"/>
                        <a:ea typeface="Fira Code"/>
                        <a:cs typeface="Fira Code"/>
                        <a:sym typeface="Fira Code"/>
                      </a:endParaRPr>
                    </a:p>
                  </a:txBody>
                  <a:tcPr marT="0" marB="0" marR="91425" marL="91425"/>
                </a:tc>
                <a:tc>
                  <a:txBody>
                    <a:bodyPr/>
                    <a:lstStyle/>
                    <a:p>
                      <a:pPr indent="0" lvl="0" marL="0" rtl="0" algn="l">
                        <a:spcBef>
                          <a:spcPts val="0"/>
                        </a:spcBef>
                        <a:spcAft>
                          <a:spcPts val="0"/>
                        </a:spcAft>
                        <a:buNone/>
                      </a:pPr>
                      <a:r>
                        <a:t/>
                      </a:r>
                      <a:endParaRPr>
                        <a:latin typeface="Fira Code"/>
                        <a:ea typeface="Fira Code"/>
                        <a:cs typeface="Fira Code"/>
                        <a:sym typeface="Fira Code"/>
                      </a:endParaRPr>
                    </a:p>
                  </a:txBody>
                  <a:tcPr marT="0" marB="0" marR="91425" marL="91425"/>
                </a:tc>
                <a:tc>
                  <a:txBody>
                    <a:bodyPr/>
                    <a:lstStyle/>
                    <a:p>
                      <a:pPr indent="0" lvl="0" marL="0" rtl="0" algn="l">
                        <a:spcBef>
                          <a:spcPts val="0"/>
                        </a:spcBef>
                        <a:spcAft>
                          <a:spcPts val="0"/>
                        </a:spcAft>
                        <a:buNone/>
                      </a:pPr>
                      <a:r>
                        <a:t/>
                      </a:r>
                      <a:endParaRPr>
                        <a:latin typeface="Fira Code"/>
                        <a:ea typeface="Fira Code"/>
                        <a:cs typeface="Fira Code"/>
                        <a:sym typeface="Fira Code"/>
                      </a:endParaRPr>
                    </a:p>
                  </a:txBody>
                  <a:tcPr marT="0" marB="0" marR="91425" marL="91425"/>
                </a:tc>
                <a:tc>
                  <a:txBody>
                    <a:bodyPr/>
                    <a:lstStyle/>
                    <a:p>
                      <a:pPr indent="0" lvl="0" marL="0" rtl="0" algn="l">
                        <a:spcBef>
                          <a:spcPts val="0"/>
                        </a:spcBef>
                        <a:spcAft>
                          <a:spcPts val="0"/>
                        </a:spcAft>
                        <a:buNone/>
                      </a:pPr>
                      <a:r>
                        <a:t/>
                      </a:r>
                      <a:endParaRPr>
                        <a:latin typeface="Fira Code"/>
                        <a:ea typeface="Fira Code"/>
                        <a:cs typeface="Fira Code"/>
                        <a:sym typeface="Fira Code"/>
                      </a:endParaRPr>
                    </a:p>
                  </a:txBody>
                  <a:tcPr marT="0" marB="0" marR="91425" marL="91425"/>
                </a:tc>
              </a:tr>
              <a:tr h="279575">
                <a:tc>
                  <a:txBody>
                    <a:bodyPr/>
                    <a:lstStyle/>
                    <a:p>
                      <a:pPr indent="0" lvl="0" marL="0" rtl="0" algn="l">
                        <a:spcBef>
                          <a:spcPts val="0"/>
                        </a:spcBef>
                        <a:spcAft>
                          <a:spcPts val="0"/>
                        </a:spcAft>
                        <a:buNone/>
                      </a:pPr>
                      <a:r>
                        <a:t/>
                      </a:r>
                      <a:endParaRPr>
                        <a:latin typeface="Fira Code"/>
                        <a:ea typeface="Fira Code"/>
                        <a:cs typeface="Fira Code"/>
                        <a:sym typeface="Fira Code"/>
                      </a:endParaRPr>
                    </a:p>
                  </a:txBody>
                  <a:tcPr marT="0" marB="0" marR="91425" marL="91425"/>
                </a:tc>
                <a:tc>
                  <a:txBody>
                    <a:bodyPr/>
                    <a:lstStyle/>
                    <a:p>
                      <a:pPr indent="0" lvl="0" marL="0" rtl="0" algn="l">
                        <a:spcBef>
                          <a:spcPts val="0"/>
                        </a:spcBef>
                        <a:spcAft>
                          <a:spcPts val="0"/>
                        </a:spcAft>
                        <a:buNone/>
                      </a:pPr>
                      <a:r>
                        <a:t/>
                      </a:r>
                      <a:endParaRPr>
                        <a:latin typeface="Fira Code"/>
                        <a:ea typeface="Fira Code"/>
                        <a:cs typeface="Fira Code"/>
                        <a:sym typeface="Fira Code"/>
                      </a:endParaRPr>
                    </a:p>
                  </a:txBody>
                  <a:tcPr marT="0" marB="0" marR="91425" marL="91425"/>
                </a:tc>
                <a:tc>
                  <a:txBody>
                    <a:bodyPr/>
                    <a:lstStyle/>
                    <a:p>
                      <a:pPr indent="0" lvl="0" marL="0" rtl="0" algn="l">
                        <a:spcBef>
                          <a:spcPts val="0"/>
                        </a:spcBef>
                        <a:spcAft>
                          <a:spcPts val="0"/>
                        </a:spcAft>
                        <a:buNone/>
                      </a:pPr>
                      <a:r>
                        <a:t/>
                      </a:r>
                      <a:endParaRPr>
                        <a:latin typeface="Fira Code"/>
                        <a:ea typeface="Fira Code"/>
                        <a:cs typeface="Fira Code"/>
                        <a:sym typeface="Fira Code"/>
                      </a:endParaRPr>
                    </a:p>
                  </a:txBody>
                  <a:tcPr marT="0" marB="0" marR="91425" marL="91425"/>
                </a:tc>
                <a:tc>
                  <a:txBody>
                    <a:bodyPr/>
                    <a:lstStyle/>
                    <a:p>
                      <a:pPr indent="0" lvl="0" marL="0" rtl="0" algn="l">
                        <a:spcBef>
                          <a:spcPts val="0"/>
                        </a:spcBef>
                        <a:spcAft>
                          <a:spcPts val="0"/>
                        </a:spcAft>
                        <a:buNone/>
                      </a:pPr>
                      <a:r>
                        <a:t/>
                      </a:r>
                      <a:endParaRPr>
                        <a:latin typeface="Fira Code"/>
                        <a:ea typeface="Fira Code"/>
                        <a:cs typeface="Fira Code"/>
                        <a:sym typeface="Fira Code"/>
                      </a:endParaRPr>
                    </a:p>
                  </a:txBody>
                  <a:tcPr marT="0" marB="0" marR="91425" marL="91425"/>
                </a:tc>
                <a:tc>
                  <a:txBody>
                    <a:bodyPr/>
                    <a:lstStyle/>
                    <a:p>
                      <a:pPr indent="0" lvl="0" marL="0" rtl="0" algn="l">
                        <a:spcBef>
                          <a:spcPts val="0"/>
                        </a:spcBef>
                        <a:spcAft>
                          <a:spcPts val="0"/>
                        </a:spcAft>
                        <a:buNone/>
                      </a:pPr>
                      <a:r>
                        <a:t/>
                      </a:r>
                      <a:endParaRPr>
                        <a:latin typeface="Fira Code"/>
                        <a:ea typeface="Fira Code"/>
                        <a:cs typeface="Fira Code"/>
                        <a:sym typeface="Fira Code"/>
                      </a:endParaRPr>
                    </a:p>
                  </a:txBody>
                  <a:tcPr marT="0" marB="0" marR="91425" marL="91425"/>
                </a:tc>
                <a:tc>
                  <a:txBody>
                    <a:bodyPr/>
                    <a:lstStyle/>
                    <a:p>
                      <a:pPr indent="0" lvl="0" marL="0" rtl="0" algn="l">
                        <a:spcBef>
                          <a:spcPts val="0"/>
                        </a:spcBef>
                        <a:spcAft>
                          <a:spcPts val="0"/>
                        </a:spcAft>
                        <a:buNone/>
                      </a:pPr>
                      <a:r>
                        <a:t/>
                      </a:r>
                      <a:endParaRPr>
                        <a:latin typeface="Fira Code"/>
                        <a:ea typeface="Fira Code"/>
                        <a:cs typeface="Fira Code"/>
                        <a:sym typeface="Fira Code"/>
                      </a:endParaRPr>
                    </a:p>
                  </a:txBody>
                  <a:tcPr marT="0" marB="0" marR="91425" marL="91425"/>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graphicFrame>
        <p:nvGraphicFramePr>
          <p:cNvPr id="396" name="Google Shape;396;p58"/>
          <p:cNvGraphicFramePr/>
          <p:nvPr/>
        </p:nvGraphicFramePr>
        <p:xfrm>
          <a:off x="1246300" y="72525"/>
          <a:ext cx="3000000" cy="3000000"/>
        </p:xfrm>
        <a:graphic>
          <a:graphicData uri="http://schemas.openxmlformats.org/drawingml/2006/table">
            <a:tbl>
              <a:tblPr>
                <a:noFill/>
                <a:tableStyleId>{8F1CEFFD-EFF9-4994-9850-9DAE3AA882DB}</a:tableStyleId>
              </a:tblPr>
              <a:tblGrid>
                <a:gridCol w="1072350"/>
                <a:gridCol w="1606575"/>
                <a:gridCol w="1001950"/>
              </a:tblGrid>
              <a:tr h="280025">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NO.</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Data</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Addr.</a:t>
                      </a:r>
                      <a:endParaRPr sz="1300">
                        <a:latin typeface="Fira Code"/>
                        <a:ea typeface="Fira Code"/>
                        <a:cs typeface="Fira Code"/>
                        <a:sym typeface="Fira Code"/>
                      </a:endParaRPr>
                    </a:p>
                  </a:txBody>
                  <a:tcPr marT="36000" marB="36000" marR="91425" marL="91425"/>
                </a:tc>
              </a:tr>
              <a:tr h="294900">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0</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000080BF</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0</a:t>
                      </a:r>
                      <a:endParaRPr sz="1300">
                        <a:latin typeface="Fira Code"/>
                        <a:ea typeface="Fira Code"/>
                        <a:cs typeface="Fira Code"/>
                        <a:sym typeface="Fira Code"/>
                      </a:endParaRPr>
                    </a:p>
                  </a:txBody>
                  <a:tcPr marT="36000" marB="36000" marR="91425" marL="91425"/>
                </a:tc>
              </a:tr>
              <a:tr h="294900">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1</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00000008</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4</a:t>
                      </a:r>
                      <a:endParaRPr sz="1300">
                        <a:latin typeface="Fira Code"/>
                        <a:ea typeface="Fira Code"/>
                        <a:cs typeface="Fira Code"/>
                        <a:sym typeface="Fira Code"/>
                      </a:endParaRPr>
                    </a:p>
                  </a:txBody>
                  <a:tcPr marT="36000" marB="36000" marR="91425" marL="91425"/>
                </a:tc>
              </a:tr>
              <a:tr h="294900">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2</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00000010</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8</a:t>
                      </a:r>
                      <a:endParaRPr sz="1300">
                        <a:latin typeface="Fira Code"/>
                        <a:ea typeface="Fira Code"/>
                        <a:cs typeface="Fira Code"/>
                        <a:sym typeface="Fira Code"/>
                      </a:endParaRPr>
                    </a:p>
                  </a:txBody>
                  <a:tcPr marT="36000" marB="36000" marR="91425" marL="91425"/>
                </a:tc>
              </a:tr>
              <a:tr h="294900">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3</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00000014</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C</a:t>
                      </a:r>
                      <a:endParaRPr sz="1300">
                        <a:latin typeface="Fira Code"/>
                        <a:ea typeface="Fira Code"/>
                        <a:cs typeface="Fira Code"/>
                        <a:sym typeface="Fira Code"/>
                      </a:endParaRPr>
                    </a:p>
                  </a:txBody>
                  <a:tcPr marT="36000" marB="36000" marR="91425" marL="91425"/>
                </a:tc>
              </a:tr>
              <a:tr h="294900">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4</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FFFF0000</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10</a:t>
                      </a:r>
                      <a:endParaRPr sz="1300">
                        <a:latin typeface="Fira Code"/>
                        <a:ea typeface="Fira Code"/>
                        <a:cs typeface="Fira Code"/>
                        <a:sym typeface="Fira Code"/>
                      </a:endParaRPr>
                    </a:p>
                  </a:txBody>
                  <a:tcPr marT="36000" marB="36000" marR="91425" marL="91425"/>
                </a:tc>
              </a:tr>
              <a:tr h="294900">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5</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0FFF0000</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14</a:t>
                      </a:r>
                      <a:endParaRPr sz="1300">
                        <a:latin typeface="Fira Code"/>
                        <a:ea typeface="Fira Code"/>
                        <a:cs typeface="Fira Code"/>
                        <a:sym typeface="Fira Code"/>
                      </a:endParaRPr>
                    </a:p>
                  </a:txBody>
                  <a:tcPr marT="36000" marB="36000" marR="91425" marL="91425"/>
                </a:tc>
              </a:tr>
              <a:tr h="294900">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6</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FF000F0F</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18</a:t>
                      </a:r>
                      <a:endParaRPr sz="1300">
                        <a:latin typeface="Fira Code"/>
                        <a:ea typeface="Fira Code"/>
                        <a:cs typeface="Fira Code"/>
                        <a:sym typeface="Fira Code"/>
                      </a:endParaRPr>
                    </a:p>
                  </a:txBody>
                  <a:tcPr marT="36000" marB="36000" marR="91425" marL="91425"/>
                </a:tc>
              </a:tr>
              <a:tr h="294900">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7</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F0F0F0F0</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1C</a:t>
                      </a:r>
                      <a:endParaRPr sz="1300">
                        <a:latin typeface="Fira Code"/>
                        <a:ea typeface="Fira Code"/>
                        <a:cs typeface="Fira Code"/>
                        <a:sym typeface="Fira Code"/>
                      </a:endParaRPr>
                    </a:p>
                  </a:txBody>
                  <a:tcPr marT="36000" marB="36000" marR="91425" marL="91425"/>
                </a:tc>
              </a:tr>
              <a:tr h="294900">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8</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00000000</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20</a:t>
                      </a:r>
                      <a:endParaRPr sz="1300">
                        <a:latin typeface="Fira Code"/>
                        <a:ea typeface="Fira Code"/>
                        <a:cs typeface="Fira Code"/>
                        <a:sym typeface="Fira Code"/>
                      </a:endParaRPr>
                    </a:p>
                  </a:txBody>
                  <a:tcPr marT="36000" marB="36000" marR="91425" marL="91425"/>
                </a:tc>
              </a:tr>
              <a:tr h="294900">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9</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00000000</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24</a:t>
                      </a:r>
                      <a:endParaRPr sz="1300">
                        <a:latin typeface="Fira Code"/>
                        <a:ea typeface="Fira Code"/>
                        <a:cs typeface="Fira Code"/>
                        <a:sym typeface="Fira Code"/>
                      </a:endParaRPr>
                    </a:p>
                  </a:txBody>
                  <a:tcPr marT="36000" marB="36000" marR="91425" marL="91425"/>
                </a:tc>
              </a:tr>
              <a:tr h="294900">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10</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00000000</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28</a:t>
                      </a:r>
                      <a:endParaRPr sz="1300">
                        <a:latin typeface="Fira Code"/>
                        <a:ea typeface="Fira Code"/>
                        <a:cs typeface="Fira Code"/>
                        <a:sym typeface="Fira Code"/>
                      </a:endParaRPr>
                    </a:p>
                  </a:txBody>
                  <a:tcPr marT="36000" marB="36000" marR="91425" marL="91425"/>
                </a:tc>
              </a:tr>
              <a:tr h="294900">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11</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00000000</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2C</a:t>
                      </a:r>
                      <a:endParaRPr sz="1300">
                        <a:latin typeface="Fira Code"/>
                        <a:ea typeface="Fira Code"/>
                        <a:cs typeface="Fira Code"/>
                        <a:sym typeface="Fira Code"/>
                      </a:endParaRPr>
                    </a:p>
                  </a:txBody>
                  <a:tcPr marT="36000" marB="36000" marR="91425" marL="91425"/>
                </a:tc>
              </a:tr>
              <a:tr h="294900">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12</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00000000</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30</a:t>
                      </a:r>
                      <a:endParaRPr sz="1300">
                        <a:latin typeface="Fira Code"/>
                        <a:ea typeface="Fira Code"/>
                        <a:cs typeface="Fira Code"/>
                        <a:sym typeface="Fira Code"/>
                      </a:endParaRPr>
                    </a:p>
                  </a:txBody>
                  <a:tcPr marT="36000" marB="36000" marR="91425" marL="91425"/>
                </a:tc>
              </a:tr>
              <a:tr h="294900">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13</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00000000</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34</a:t>
                      </a:r>
                      <a:endParaRPr sz="1300">
                        <a:latin typeface="Fira Code"/>
                        <a:ea typeface="Fira Code"/>
                        <a:cs typeface="Fira Code"/>
                        <a:sym typeface="Fira Code"/>
                      </a:endParaRPr>
                    </a:p>
                  </a:txBody>
                  <a:tcPr marT="36000" marB="36000" marR="91425" marL="91425"/>
                </a:tc>
              </a:tr>
              <a:tr h="294900">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14</a:t>
                      </a:r>
                      <a:endParaRPr sz="1300">
                        <a:latin typeface="Fira Code"/>
                        <a:ea typeface="Fira Code"/>
                        <a:cs typeface="Fira Code"/>
                        <a:sym typeface="Fira Code"/>
                      </a:endParaRPr>
                    </a:p>
                  </a:txBody>
                  <a:tcPr marT="36000" marB="36000" marR="91425" marL="91425">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00000000</a:t>
                      </a:r>
                      <a:endParaRPr sz="1300">
                        <a:latin typeface="Fira Code"/>
                        <a:ea typeface="Fira Code"/>
                        <a:cs typeface="Fira Code"/>
                        <a:sym typeface="Fira Code"/>
                      </a:endParaRPr>
                    </a:p>
                  </a:txBody>
                  <a:tcPr marT="36000" marB="36000" marR="91425" marL="91425">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38</a:t>
                      </a:r>
                      <a:endParaRPr sz="1300">
                        <a:latin typeface="Fira Code"/>
                        <a:ea typeface="Fira Code"/>
                        <a:cs typeface="Fira Code"/>
                        <a:sym typeface="Fira Code"/>
                      </a:endParaRPr>
                    </a:p>
                  </a:txBody>
                  <a:tcPr marT="36000" marB="36000" marR="91425" marL="91425">
                    <a:lnB cap="flat" cmpd="sng" w="9525">
                      <a:solidFill>
                        <a:srgbClr val="9E9E9E"/>
                      </a:solidFill>
                      <a:prstDash val="solid"/>
                      <a:round/>
                      <a:headEnd len="sm" w="sm" type="none"/>
                      <a:tailEnd len="sm" w="sm" type="none"/>
                    </a:lnB>
                  </a:tcPr>
                </a:tc>
              </a:tr>
              <a:tr h="294900">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15</a:t>
                      </a:r>
                      <a:endParaRPr sz="1300">
                        <a:latin typeface="Fira Code"/>
                        <a:ea typeface="Fira Code"/>
                        <a:cs typeface="Fira Code"/>
                        <a:sym typeface="Fira Code"/>
                      </a:endParaRPr>
                    </a:p>
                  </a:txBody>
                  <a:tcPr marT="36000" marB="36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00000000</a:t>
                      </a:r>
                      <a:endParaRPr sz="1300">
                        <a:latin typeface="Fira Code"/>
                        <a:ea typeface="Fira Code"/>
                        <a:cs typeface="Fira Code"/>
                        <a:sym typeface="Fira Code"/>
                      </a:endParaRPr>
                    </a:p>
                  </a:txBody>
                  <a:tcPr marT="36000" marB="36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3C</a:t>
                      </a:r>
                      <a:endParaRPr sz="1300">
                        <a:latin typeface="Fira Code"/>
                        <a:ea typeface="Fira Code"/>
                        <a:cs typeface="Fira Code"/>
                        <a:sym typeface="Fira Code"/>
                      </a:endParaRPr>
                    </a:p>
                  </a:txBody>
                  <a:tcPr marT="36000" marB="360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397" name="Google Shape;397;p58"/>
          <p:cNvGraphicFramePr/>
          <p:nvPr/>
        </p:nvGraphicFramePr>
        <p:xfrm>
          <a:off x="5367125" y="72538"/>
          <a:ext cx="3000000" cy="3000000"/>
        </p:xfrm>
        <a:graphic>
          <a:graphicData uri="http://schemas.openxmlformats.org/drawingml/2006/table">
            <a:tbl>
              <a:tblPr>
                <a:noFill/>
                <a:tableStyleId>{8F1CEFFD-EFF9-4994-9850-9DAE3AA882DB}</a:tableStyleId>
              </a:tblPr>
              <a:tblGrid>
                <a:gridCol w="1072350"/>
                <a:gridCol w="1606575"/>
                <a:gridCol w="1001950"/>
              </a:tblGrid>
              <a:tr h="280025">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NO.</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Instruction</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Addr.</a:t>
                      </a:r>
                      <a:endParaRPr sz="1300">
                        <a:latin typeface="Fira Code"/>
                        <a:ea typeface="Fira Code"/>
                        <a:cs typeface="Fira Code"/>
                        <a:sym typeface="Fira Code"/>
                      </a:endParaRPr>
                    </a:p>
                  </a:txBody>
                  <a:tcPr marT="36000" marB="36000" marR="91425" marL="91425"/>
                </a:tc>
              </a:tr>
              <a:tr h="294900">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16</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00000000</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40</a:t>
                      </a:r>
                      <a:endParaRPr sz="1300">
                        <a:latin typeface="Fira Code"/>
                        <a:ea typeface="Fira Code"/>
                        <a:cs typeface="Fira Code"/>
                        <a:sym typeface="Fira Code"/>
                      </a:endParaRPr>
                    </a:p>
                  </a:txBody>
                  <a:tcPr marT="36000" marB="36000" marR="91425" marL="91425"/>
                </a:tc>
              </a:tr>
              <a:tr h="294900">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17</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00000000</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44</a:t>
                      </a:r>
                      <a:endParaRPr sz="1300">
                        <a:latin typeface="Fira Code"/>
                        <a:ea typeface="Fira Code"/>
                        <a:cs typeface="Fira Code"/>
                        <a:sym typeface="Fira Code"/>
                      </a:endParaRPr>
                    </a:p>
                  </a:txBody>
                  <a:tcPr marT="36000" marB="36000" marR="91425" marL="91425"/>
                </a:tc>
              </a:tr>
              <a:tr h="294900">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18</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00000000</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48</a:t>
                      </a:r>
                      <a:endParaRPr sz="1300">
                        <a:latin typeface="Fira Code"/>
                        <a:ea typeface="Fira Code"/>
                        <a:cs typeface="Fira Code"/>
                        <a:sym typeface="Fira Code"/>
                      </a:endParaRPr>
                    </a:p>
                  </a:txBody>
                  <a:tcPr marT="36000" marB="36000" marR="91425" marL="91425"/>
                </a:tc>
              </a:tr>
              <a:tr h="294900">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19</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00000000</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4C</a:t>
                      </a:r>
                      <a:endParaRPr sz="1300">
                        <a:latin typeface="Fira Code"/>
                        <a:ea typeface="Fira Code"/>
                        <a:cs typeface="Fira Code"/>
                        <a:sym typeface="Fira Code"/>
                      </a:endParaRPr>
                    </a:p>
                  </a:txBody>
                  <a:tcPr marT="36000" marB="36000" marR="91425" marL="91425"/>
                </a:tc>
              </a:tr>
              <a:tr h="294900">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20</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A3000000</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50</a:t>
                      </a:r>
                      <a:endParaRPr sz="1300">
                        <a:latin typeface="Fira Code"/>
                        <a:ea typeface="Fira Code"/>
                        <a:cs typeface="Fira Code"/>
                        <a:sym typeface="Fira Code"/>
                      </a:endParaRPr>
                    </a:p>
                  </a:txBody>
                  <a:tcPr marT="36000" marB="36000" marR="91425" marL="91425"/>
                </a:tc>
              </a:tr>
              <a:tr h="294900">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21</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27000000</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54</a:t>
                      </a:r>
                      <a:endParaRPr sz="1300">
                        <a:latin typeface="Fira Code"/>
                        <a:ea typeface="Fira Code"/>
                        <a:cs typeface="Fira Code"/>
                        <a:sym typeface="Fira Code"/>
                      </a:endParaRPr>
                    </a:p>
                  </a:txBody>
                  <a:tcPr marT="36000" marB="36000" marR="91425" marL="91425"/>
                </a:tc>
              </a:tr>
              <a:tr h="294900">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22</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79000000</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58</a:t>
                      </a:r>
                      <a:endParaRPr sz="1300">
                        <a:latin typeface="Fira Code"/>
                        <a:ea typeface="Fira Code"/>
                        <a:cs typeface="Fira Code"/>
                        <a:sym typeface="Fira Code"/>
                      </a:endParaRPr>
                    </a:p>
                  </a:txBody>
                  <a:tcPr marT="36000" marB="36000" marR="91425" marL="91425"/>
                </a:tc>
              </a:tr>
              <a:tr h="294900">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23</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15100000</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5C</a:t>
                      </a:r>
                      <a:endParaRPr sz="1300">
                        <a:latin typeface="Fira Code"/>
                        <a:ea typeface="Fira Code"/>
                        <a:cs typeface="Fira Code"/>
                        <a:sym typeface="Fira Code"/>
                      </a:endParaRPr>
                    </a:p>
                  </a:txBody>
                  <a:tcPr marT="36000" marB="36000" marR="91425" marL="91425"/>
                </a:tc>
              </a:tr>
              <a:tr h="294900">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24</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00000000</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60</a:t>
                      </a:r>
                      <a:endParaRPr sz="1300">
                        <a:latin typeface="Fira Code"/>
                        <a:ea typeface="Fira Code"/>
                        <a:cs typeface="Fira Code"/>
                        <a:sym typeface="Fira Code"/>
                      </a:endParaRPr>
                    </a:p>
                  </a:txBody>
                  <a:tcPr marT="36000" marB="36000" marR="91425" marL="91425"/>
                </a:tc>
              </a:tr>
              <a:tr h="294900">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25</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00000000</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64</a:t>
                      </a:r>
                      <a:endParaRPr sz="1300">
                        <a:latin typeface="Fira Code"/>
                        <a:ea typeface="Fira Code"/>
                        <a:cs typeface="Fira Code"/>
                        <a:sym typeface="Fira Code"/>
                      </a:endParaRPr>
                    </a:p>
                  </a:txBody>
                  <a:tcPr marT="36000" marB="36000" marR="91425" marL="91425"/>
                </a:tc>
              </a:tr>
              <a:tr h="294900">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26</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00000000</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68</a:t>
                      </a:r>
                      <a:endParaRPr sz="1300">
                        <a:latin typeface="Fira Code"/>
                        <a:ea typeface="Fira Code"/>
                        <a:cs typeface="Fira Code"/>
                        <a:sym typeface="Fira Code"/>
                      </a:endParaRPr>
                    </a:p>
                  </a:txBody>
                  <a:tcPr marT="36000" marB="36000" marR="91425" marL="91425"/>
                </a:tc>
              </a:tr>
              <a:tr h="294900">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27</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00000000</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6C</a:t>
                      </a:r>
                      <a:endParaRPr sz="1300">
                        <a:latin typeface="Fira Code"/>
                        <a:ea typeface="Fira Code"/>
                        <a:cs typeface="Fira Code"/>
                        <a:sym typeface="Fira Code"/>
                      </a:endParaRPr>
                    </a:p>
                  </a:txBody>
                  <a:tcPr marT="36000" marB="36000" marR="91425" marL="91425"/>
                </a:tc>
              </a:tr>
              <a:tr h="294900">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28</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00000000</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70</a:t>
                      </a:r>
                      <a:endParaRPr sz="1300">
                        <a:latin typeface="Fira Code"/>
                        <a:ea typeface="Fira Code"/>
                        <a:cs typeface="Fira Code"/>
                        <a:sym typeface="Fira Code"/>
                      </a:endParaRPr>
                    </a:p>
                  </a:txBody>
                  <a:tcPr marT="36000" marB="36000" marR="91425" marL="91425"/>
                </a:tc>
              </a:tr>
              <a:tr h="294900">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29</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00000000</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74</a:t>
                      </a:r>
                      <a:endParaRPr sz="1300">
                        <a:latin typeface="Fira Code"/>
                        <a:ea typeface="Fira Code"/>
                        <a:cs typeface="Fira Code"/>
                        <a:sym typeface="Fira Code"/>
                      </a:endParaRPr>
                    </a:p>
                  </a:txBody>
                  <a:tcPr marT="36000" marB="36000" marR="91425" marL="91425"/>
                </a:tc>
              </a:tr>
              <a:tr h="294900">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30</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00000000</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78</a:t>
                      </a:r>
                      <a:endParaRPr sz="1300">
                        <a:latin typeface="Fira Code"/>
                        <a:ea typeface="Fira Code"/>
                        <a:cs typeface="Fira Code"/>
                        <a:sym typeface="Fira Code"/>
                      </a:endParaRPr>
                    </a:p>
                  </a:txBody>
                  <a:tcPr marT="36000" marB="36000" marR="91425" marL="91425"/>
                </a:tc>
              </a:tr>
              <a:tr h="294900">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31</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00000000</a:t>
                      </a:r>
                      <a:endParaRPr sz="1300">
                        <a:latin typeface="Fira Code"/>
                        <a:ea typeface="Fira Code"/>
                        <a:cs typeface="Fira Code"/>
                        <a:sym typeface="Fira Code"/>
                      </a:endParaRPr>
                    </a:p>
                  </a:txBody>
                  <a:tcPr marT="36000" marB="36000" marR="91425" marL="91425"/>
                </a:tc>
                <a:tc>
                  <a:txBody>
                    <a:bodyPr/>
                    <a:lstStyle/>
                    <a:p>
                      <a:pPr indent="0" lvl="0" marL="0" rtl="0" algn="l">
                        <a:lnSpc>
                          <a:spcPct val="115000"/>
                        </a:lnSpc>
                        <a:spcBef>
                          <a:spcPts val="1200"/>
                        </a:spcBef>
                        <a:spcAft>
                          <a:spcPts val="1200"/>
                        </a:spcAft>
                        <a:buNone/>
                      </a:pPr>
                      <a:r>
                        <a:rPr lang="zh-CN" sz="1300">
                          <a:latin typeface="Fira Code"/>
                          <a:ea typeface="Fira Code"/>
                          <a:cs typeface="Fira Code"/>
                          <a:sym typeface="Fira Code"/>
                        </a:rPr>
                        <a:t>7C</a:t>
                      </a:r>
                      <a:endParaRPr sz="1300">
                        <a:latin typeface="Fira Code"/>
                        <a:ea typeface="Fira Code"/>
                        <a:cs typeface="Fira Code"/>
                        <a:sym typeface="Fira Code"/>
                      </a:endParaRPr>
                    </a:p>
                  </a:txBody>
                  <a:tcPr marT="36000" marB="36000" marR="91425" marL="91425"/>
                </a:tc>
              </a:tr>
            </a:tbl>
          </a:graphicData>
        </a:graphic>
      </p:graphicFrame>
      <p:sp>
        <p:nvSpPr>
          <p:cNvPr id="398" name="Google Shape;398;p58"/>
          <p:cNvSpPr txBox="1"/>
          <p:nvPr>
            <p:ph type="title"/>
          </p:nvPr>
        </p:nvSpPr>
        <p:spPr>
          <a:xfrm>
            <a:off x="311700" y="445025"/>
            <a:ext cx="595500" cy="16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latin typeface="Abril Fatface"/>
                <a:ea typeface="Abril Fatface"/>
                <a:cs typeface="Abril Fatface"/>
                <a:sym typeface="Abril Fatface"/>
              </a:rPr>
              <a:t>RAM</a:t>
            </a:r>
            <a:endParaRPr>
              <a:latin typeface="Abril Fatface"/>
              <a:ea typeface="Abril Fatface"/>
              <a:cs typeface="Abril Fatface"/>
              <a:sym typeface="Abril Fatfac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9"/>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Simulation (1)</a:t>
            </a:r>
            <a:endParaRPr sz="2800">
              <a:solidFill>
                <a:srgbClr val="000000"/>
              </a:solidFill>
              <a:latin typeface="Avenir"/>
              <a:ea typeface="Avenir"/>
              <a:cs typeface="Avenir"/>
              <a:sym typeface="Avenir"/>
            </a:endParaRPr>
          </a:p>
        </p:txBody>
      </p:sp>
      <p:pic>
        <p:nvPicPr>
          <p:cNvPr id="404" name="Google Shape;404;p59"/>
          <p:cNvPicPr preferRelativeResize="0"/>
          <p:nvPr/>
        </p:nvPicPr>
        <p:blipFill>
          <a:blip r:embed="rId3">
            <a:alphaModFix/>
          </a:blip>
          <a:stretch>
            <a:fillRect/>
          </a:stretch>
        </p:blipFill>
        <p:spPr>
          <a:xfrm>
            <a:off x="152400" y="1348050"/>
            <a:ext cx="8839201" cy="272258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0"/>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Simulation (2)</a:t>
            </a:r>
            <a:endParaRPr sz="2800">
              <a:solidFill>
                <a:srgbClr val="000000"/>
              </a:solidFill>
              <a:latin typeface="Avenir"/>
              <a:ea typeface="Avenir"/>
              <a:cs typeface="Avenir"/>
              <a:sym typeface="Avenir"/>
            </a:endParaRPr>
          </a:p>
        </p:txBody>
      </p:sp>
      <p:pic>
        <p:nvPicPr>
          <p:cNvPr id="410" name="Google Shape;410;p60"/>
          <p:cNvPicPr preferRelativeResize="0"/>
          <p:nvPr/>
        </p:nvPicPr>
        <p:blipFill>
          <a:blip r:embed="rId3">
            <a:alphaModFix/>
          </a:blip>
          <a:stretch>
            <a:fillRect/>
          </a:stretch>
        </p:blipFill>
        <p:spPr>
          <a:xfrm>
            <a:off x="103875" y="1425538"/>
            <a:ext cx="8839203" cy="2599766"/>
          </a:xfrm>
          <a:prstGeom prst="rect">
            <a:avLst/>
          </a:prstGeom>
          <a:noFill/>
          <a:ln>
            <a:noFill/>
          </a:ln>
        </p:spPr>
      </p:pic>
      <p:sp>
        <p:nvSpPr>
          <p:cNvPr id="411" name="Google Shape;411;p60"/>
          <p:cNvSpPr/>
          <p:nvPr/>
        </p:nvSpPr>
        <p:spPr>
          <a:xfrm>
            <a:off x="7024000" y="2614350"/>
            <a:ext cx="655200" cy="3210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0"/>
          <p:cNvSpPr txBox="1"/>
          <p:nvPr/>
        </p:nvSpPr>
        <p:spPr>
          <a:xfrm>
            <a:off x="4068925" y="445025"/>
            <a:ext cx="1594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latin typeface="Fira Code"/>
                <a:ea typeface="Fira Code"/>
                <a:cs typeface="Fira Code"/>
                <a:sym typeface="Fira Code"/>
              </a:rPr>
              <a:t>WB: ecall</a:t>
            </a:r>
            <a:endParaRPr sz="1200">
              <a:latin typeface="Fira Code"/>
              <a:ea typeface="Fira Code"/>
              <a:cs typeface="Fira Code"/>
              <a:sym typeface="Fira Code"/>
            </a:endParaRPr>
          </a:p>
        </p:txBody>
      </p:sp>
      <p:cxnSp>
        <p:nvCxnSpPr>
          <p:cNvPr id="413" name="Google Shape;413;p60"/>
          <p:cNvCxnSpPr>
            <a:stCxn id="412" idx="2"/>
            <a:endCxn id="411" idx="1"/>
          </p:cNvCxnSpPr>
          <p:nvPr/>
        </p:nvCxnSpPr>
        <p:spPr>
          <a:xfrm>
            <a:off x="4866175" y="814325"/>
            <a:ext cx="2157900" cy="1960500"/>
          </a:xfrm>
          <a:prstGeom prst="straightConnector1">
            <a:avLst/>
          </a:prstGeom>
          <a:noFill/>
          <a:ln cap="flat" cmpd="sng" w="38100">
            <a:solidFill>
              <a:srgbClr val="FF9900"/>
            </a:solidFill>
            <a:prstDash val="solid"/>
            <a:round/>
            <a:headEnd len="med" w="med" type="none"/>
            <a:tailEnd len="med" w="med" type="triangle"/>
          </a:ln>
        </p:spPr>
      </p:cxnSp>
      <p:sp>
        <p:nvSpPr>
          <p:cNvPr id="414" name="Google Shape;414;p60"/>
          <p:cNvSpPr/>
          <p:nvPr/>
        </p:nvSpPr>
        <p:spPr>
          <a:xfrm>
            <a:off x="8257525" y="1973925"/>
            <a:ext cx="627300" cy="3210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0"/>
          <p:cNvSpPr txBox="1"/>
          <p:nvPr/>
        </p:nvSpPr>
        <p:spPr>
          <a:xfrm>
            <a:off x="7249125" y="284475"/>
            <a:ext cx="554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latin typeface="Fira Code"/>
                <a:ea typeface="Fira Code"/>
                <a:cs typeface="Fira Code"/>
                <a:sym typeface="Fira Code"/>
              </a:rPr>
              <a:t>Trap</a:t>
            </a:r>
            <a:endParaRPr sz="1200">
              <a:latin typeface="Fira Code"/>
              <a:ea typeface="Fira Code"/>
              <a:cs typeface="Fira Code"/>
              <a:sym typeface="Fira Code"/>
            </a:endParaRPr>
          </a:p>
        </p:txBody>
      </p:sp>
      <p:cxnSp>
        <p:nvCxnSpPr>
          <p:cNvPr id="416" name="Google Shape;416;p60"/>
          <p:cNvCxnSpPr>
            <a:stCxn id="415" idx="2"/>
            <a:endCxn id="414" idx="0"/>
          </p:cNvCxnSpPr>
          <p:nvPr/>
        </p:nvCxnSpPr>
        <p:spPr>
          <a:xfrm>
            <a:off x="7526475" y="653775"/>
            <a:ext cx="1044600" cy="1320300"/>
          </a:xfrm>
          <a:prstGeom prst="straightConnector1">
            <a:avLst/>
          </a:prstGeom>
          <a:noFill/>
          <a:ln cap="flat" cmpd="sng" w="38100">
            <a:solidFill>
              <a:srgbClr val="FF9900"/>
            </a:solidFill>
            <a:prstDash val="solid"/>
            <a:round/>
            <a:headEnd len="med" w="med" type="none"/>
            <a:tailEnd len="med" w="med" type="triangl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1"/>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Simulation (3)</a:t>
            </a:r>
            <a:endParaRPr sz="2800">
              <a:solidFill>
                <a:srgbClr val="000000"/>
              </a:solidFill>
              <a:latin typeface="Avenir"/>
              <a:ea typeface="Avenir"/>
              <a:cs typeface="Avenir"/>
              <a:sym typeface="Avenir"/>
            </a:endParaRPr>
          </a:p>
        </p:txBody>
      </p:sp>
      <p:pic>
        <p:nvPicPr>
          <p:cNvPr id="422" name="Google Shape;422;p61"/>
          <p:cNvPicPr preferRelativeResize="0"/>
          <p:nvPr/>
        </p:nvPicPr>
        <p:blipFill>
          <a:blip r:embed="rId3">
            <a:alphaModFix/>
          </a:blip>
          <a:stretch>
            <a:fillRect/>
          </a:stretch>
        </p:blipFill>
        <p:spPr>
          <a:xfrm>
            <a:off x="152400" y="1500275"/>
            <a:ext cx="8839203" cy="255324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RISC-V Privilege Levels</a:t>
            </a:r>
            <a:endParaRPr sz="2800">
              <a:solidFill>
                <a:srgbClr val="000000"/>
              </a:solidFill>
              <a:latin typeface="Avenir"/>
              <a:ea typeface="Avenir"/>
              <a:cs typeface="Avenir"/>
              <a:sym typeface="Avenir"/>
            </a:endParaRPr>
          </a:p>
        </p:txBody>
      </p:sp>
      <p:sp>
        <p:nvSpPr>
          <p:cNvPr id="80" name="Google Shape;80;p17"/>
          <p:cNvSpPr txBox="1"/>
          <p:nvPr/>
        </p:nvSpPr>
        <p:spPr>
          <a:xfrm>
            <a:off x="6687550" y="1152475"/>
            <a:ext cx="21447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595959"/>
              </a:buClr>
              <a:buSzPts val="1800"/>
              <a:buFont typeface="Avenir"/>
              <a:buChar char="●"/>
            </a:pPr>
            <a:r>
              <a:rPr lang="zh-CN" sz="1800">
                <a:solidFill>
                  <a:srgbClr val="595959"/>
                </a:solidFill>
                <a:latin typeface="Avenir"/>
                <a:ea typeface="Avenir"/>
                <a:cs typeface="Avenir"/>
                <a:sym typeface="Avenir"/>
              </a:rPr>
              <a:t>Machine(M)</a:t>
            </a:r>
            <a:endParaRPr sz="1800">
              <a:solidFill>
                <a:srgbClr val="595959"/>
              </a:solidFill>
              <a:latin typeface="Avenir"/>
              <a:ea typeface="Avenir"/>
              <a:cs typeface="Avenir"/>
              <a:sym typeface="Avenir"/>
            </a:endParaRPr>
          </a:p>
          <a:p>
            <a:pPr indent="-342900" lvl="0" marL="457200" rtl="0" algn="l">
              <a:lnSpc>
                <a:spcPct val="150000"/>
              </a:lnSpc>
              <a:spcBef>
                <a:spcPts val="0"/>
              </a:spcBef>
              <a:spcAft>
                <a:spcPts val="0"/>
              </a:spcAft>
              <a:buClr>
                <a:srgbClr val="595959"/>
              </a:buClr>
              <a:buSzPts val="1800"/>
              <a:buFont typeface="Avenir"/>
              <a:buChar char="●"/>
            </a:pPr>
            <a:r>
              <a:rPr lang="zh-CN" sz="1800">
                <a:solidFill>
                  <a:srgbClr val="595959"/>
                </a:solidFill>
                <a:latin typeface="Avenir"/>
                <a:ea typeface="Avenir"/>
                <a:cs typeface="Avenir"/>
                <a:sym typeface="Avenir"/>
              </a:rPr>
              <a:t>Hypervisor(H)</a:t>
            </a:r>
            <a:endParaRPr sz="1800">
              <a:solidFill>
                <a:srgbClr val="595959"/>
              </a:solidFill>
              <a:latin typeface="Avenir"/>
              <a:ea typeface="Avenir"/>
              <a:cs typeface="Avenir"/>
              <a:sym typeface="Avenir"/>
            </a:endParaRPr>
          </a:p>
          <a:p>
            <a:pPr indent="-342900" lvl="0" marL="457200" rtl="0" algn="l">
              <a:lnSpc>
                <a:spcPct val="150000"/>
              </a:lnSpc>
              <a:spcBef>
                <a:spcPts val="0"/>
              </a:spcBef>
              <a:spcAft>
                <a:spcPts val="0"/>
              </a:spcAft>
              <a:buClr>
                <a:srgbClr val="595959"/>
              </a:buClr>
              <a:buSzPts val="1800"/>
              <a:buFont typeface="Avenir"/>
              <a:buChar char="●"/>
            </a:pPr>
            <a:r>
              <a:rPr lang="zh-CN" sz="1800">
                <a:solidFill>
                  <a:srgbClr val="595959"/>
                </a:solidFill>
                <a:latin typeface="Avenir"/>
                <a:ea typeface="Avenir"/>
                <a:cs typeface="Avenir"/>
                <a:sym typeface="Avenir"/>
              </a:rPr>
              <a:t>Supervisor(S)</a:t>
            </a:r>
            <a:endParaRPr sz="1800">
              <a:solidFill>
                <a:srgbClr val="595959"/>
              </a:solidFill>
              <a:latin typeface="Avenir"/>
              <a:ea typeface="Avenir"/>
              <a:cs typeface="Avenir"/>
              <a:sym typeface="Avenir"/>
            </a:endParaRPr>
          </a:p>
          <a:p>
            <a:pPr indent="-342900" lvl="0" marL="457200" rtl="0" algn="l">
              <a:lnSpc>
                <a:spcPct val="150000"/>
              </a:lnSpc>
              <a:spcBef>
                <a:spcPts val="0"/>
              </a:spcBef>
              <a:spcAft>
                <a:spcPts val="0"/>
              </a:spcAft>
              <a:buClr>
                <a:srgbClr val="595959"/>
              </a:buClr>
              <a:buSzPts val="1800"/>
              <a:buFont typeface="Avenir"/>
              <a:buChar char="●"/>
            </a:pPr>
            <a:r>
              <a:rPr lang="zh-CN" sz="1800">
                <a:solidFill>
                  <a:srgbClr val="595959"/>
                </a:solidFill>
                <a:latin typeface="Avenir"/>
                <a:ea typeface="Avenir"/>
                <a:cs typeface="Avenir"/>
                <a:sym typeface="Avenir"/>
              </a:rPr>
              <a:t>User(U)</a:t>
            </a:r>
            <a:endParaRPr sz="1800">
              <a:solidFill>
                <a:srgbClr val="595959"/>
              </a:solidFill>
              <a:latin typeface="Avenir"/>
              <a:ea typeface="Avenir"/>
              <a:cs typeface="Avenir"/>
              <a:sym typeface="Avenir"/>
            </a:endParaRPr>
          </a:p>
        </p:txBody>
      </p:sp>
      <p:pic>
        <p:nvPicPr>
          <p:cNvPr id="81" name="Google Shape;81;p17"/>
          <p:cNvPicPr preferRelativeResize="0"/>
          <p:nvPr/>
        </p:nvPicPr>
        <p:blipFill>
          <a:blip r:embed="rId3">
            <a:alphaModFix/>
          </a:blip>
          <a:stretch>
            <a:fillRect/>
          </a:stretch>
        </p:blipFill>
        <p:spPr>
          <a:xfrm>
            <a:off x="40975" y="1024217"/>
            <a:ext cx="6490225" cy="361589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2"/>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Simulation (4)</a:t>
            </a:r>
            <a:endParaRPr sz="2800">
              <a:solidFill>
                <a:srgbClr val="000000"/>
              </a:solidFill>
              <a:latin typeface="Avenir"/>
              <a:ea typeface="Avenir"/>
              <a:cs typeface="Avenir"/>
              <a:sym typeface="Avenir"/>
            </a:endParaRPr>
          </a:p>
        </p:txBody>
      </p:sp>
      <p:pic>
        <p:nvPicPr>
          <p:cNvPr id="428" name="Google Shape;428;p62"/>
          <p:cNvPicPr preferRelativeResize="0"/>
          <p:nvPr/>
        </p:nvPicPr>
        <p:blipFill>
          <a:blip r:embed="rId3">
            <a:alphaModFix/>
          </a:blip>
          <a:stretch>
            <a:fillRect/>
          </a:stretch>
        </p:blipFill>
        <p:spPr>
          <a:xfrm>
            <a:off x="152400" y="1534050"/>
            <a:ext cx="8839203" cy="2584879"/>
          </a:xfrm>
          <a:prstGeom prst="rect">
            <a:avLst/>
          </a:prstGeom>
          <a:noFill/>
          <a:ln>
            <a:noFill/>
          </a:ln>
        </p:spPr>
      </p:pic>
      <p:sp>
        <p:nvSpPr>
          <p:cNvPr id="429" name="Google Shape;429;p62"/>
          <p:cNvSpPr/>
          <p:nvPr/>
        </p:nvSpPr>
        <p:spPr>
          <a:xfrm>
            <a:off x="2142600" y="2326050"/>
            <a:ext cx="655200" cy="3210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2"/>
          <p:cNvSpPr txBox="1"/>
          <p:nvPr/>
        </p:nvSpPr>
        <p:spPr>
          <a:xfrm>
            <a:off x="3040225" y="759550"/>
            <a:ext cx="1054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latin typeface="Fira Code"/>
                <a:ea typeface="Fira Code"/>
                <a:cs typeface="Fira Code"/>
                <a:sym typeface="Fira Code"/>
              </a:rPr>
              <a:t>MEM: mret</a:t>
            </a:r>
            <a:endParaRPr sz="1200">
              <a:latin typeface="Fira Code"/>
              <a:ea typeface="Fira Code"/>
              <a:cs typeface="Fira Code"/>
              <a:sym typeface="Fira Code"/>
            </a:endParaRPr>
          </a:p>
        </p:txBody>
      </p:sp>
      <p:cxnSp>
        <p:nvCxnSpPr>
          <p:cNvPr id="431" name="Google Shape;431;p62"/>
          <p:cNvCxnSpPr>
            <a:stCxn id="430" idx="2"/>
            <a:endCxn id="429" idx="0"/>
          </p:cNvCxnSpPr>
          <p:nvPr/>
        </p:nvCxnSpPr>
        <p:spPr>
          <a:xfrm flipH="1">
            <a:off x="2470225" y="1128850"/>
            <a:ext cx="1097400" cy="1197300"/>
          </a:xfrm>
          <a:prstGeom prst="straightConnector1">
            <a:avLst/>
          </a:prstGeom>
          <a:noFill/>
          <a:ln cap="flat" cmpd="sng" w="38100">
            <a:solidFill>
              <a:srgbClr val="FF9900"/>
            </a:solidFill>
            <a:prstDash val="solid"/>
            <a:round/>
            <a:headEnd len="med" w="med" type="none"/>
            <a:tailEnd len="med" w="med" type="triangle"/>
          </a:ln>
        </p:spPr>
      </p:cxnSp>
      <p:sp>
        <p:nvSpPr>
          <p:cNvPr id="432" name="Google Shape;432;p62"/>
          <p:cNvSpPr/>
          <p:nvPr/>
        </p:nvSpPr>
        <p:spPr>
          <a:xfrm>
            <a:off x="2766750" y="2039450"/>
            <a:ext cx="655200" cy="3210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2"/>
          <p:cNvSpPr txBox="1"/>
          <p:nvPr/>
        </p:nvSpPr>
        <p:spPr>
          <a:xfrm>
            <a:off x="4214775" y="728475"/>
            <a:ext cx="1177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latin typeface="Fira Code"/>
                <a:ea typeface="Fira Code"/>
                <a:cs typeface="Fira Code"/>
                <a:sym typeface="Fira Code"/>
              </a:rPr>
              <a:t>ecall next</a:t>
            </a:r>
            <a:endParaRPr sz="1200">
              <a:latin typeface="Fira Code"/>
              <a:ea typeface="Fira Code"/>
              <a:cs typeface="Fira Code"/>
              <a:sym typeface="Fira Code"/>
            </a:endParaRPr>
          </a:p>
        </p:txBody>
      </p:sp>
      <p:cxnSp>
        <p:nvCxnSpPr>
          <p:cNvPr id="434" name="Google Shape;434;p62"/>
          <p:cNvCxnSpPr>
            <a:stCxn id="433" idx="2"/>
            <a:endCxn id="432" idx="0"/>
          </p:cNvCxnSpPr>
          <p:nvPr/>
        </p:nvCxnSpPr>
        <p:spPr>
          <a:xfrm flipH="1">
            <a:off x="3094275" y="1097775"/>
            <a:ext cx="1709400" cy="941700"/>
          </a:xfrm>
          <a:prstGeom prst="straightConnector1">
            <a:avLst/>
          </a:prstGeom>
          <a:noFill/>
          <a:ln cap="flat" cmpd="sng" w="38100">
            <a:solidFill>
              <a:srgbClr val="FF9900"/>
            </a:solidFill>
            <a:prstDash val="solid"/>
            <a:round/>
            <a:headEnd len="med" w="med" type="none"/>
            <a:tailEnd len="med" w="med" type="triangle"/>
          </a:ln>
        </p:spPr>
      </p:cxnSp>
      <p:sp>
        <p:nvSpPr>
          <p:cNvPr id="435" name="Google Shape;435;p62"/>
          <p:cNvSpPr/>
          <p:nvPr/>
        </p:nvSpPr>
        <p:spPr>
          <a:xfrm>
            <a:off x="5834900" y="2647050"/>
            <a:ext cx="655200" cy="3210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2"/>
          <p:cNvSpPr txBox="1"/>
          <p:nvPr/>
        </p:nvSpPr>
        <p:spPr>
          <a:xfrm>
            <a:off x="5692150" y="728475"/>
            <a:ext cx="1709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latin typeface="Fira Code"/>
                <a:ea typeface="Fira Code"/>
                <a:cs typeface="Fira Code"/>
                <a:sym typeface="Fira Code"/>
              </a:rPr>
              <a:t>WB: illegal inst</a:t>
            </a:r>
            <a:endParaRPr sz="1200">
              <a:latin typeface="Fira Code"/>
              <a:ea typeface="Fira Code"/>
              <a:cs typeface="Fira Code"/>
              <a:sym typeface="Fira Code"/>
            </a:endParaRPr>
          </a:p>
        </p:txBody>
      </p:sp>
      <p:cxnSp>
        <p:nvCxnSpPr>
          <p:cNvPr id="437" name="Google Shape;437;p62"/>
          <p:cNvCxnSpPr>
            <a:stCxn id="436" idx="2"/>
            <a:endCxn id="435" idx="0"/>
          </p:cNvCxnSpPr>
          <p:nvPr/>
        </p:nvCxnSpPr>
        <p:spPr>
          <a:xfrm flipH="1">
            <a:off x="6162550" y="1097775"/>
            <a:ext cx="384300" cy="1549200"/>
          </a:xfrm>
          <a:prstGeom prst="straightConnector1">
            <a:avLst/>
          </a:prstGeom>
          <a:noFill/>
          <a:ln cap="flat" cmpd="sng" w="38100">
            <a:solidFill>
              <a:srgbClr val="FF9900"/>
            </a:solidFill>
            <a:prstDash val="solid"/>
            <a:round/>
            <a:headEnd len="med" w="med" type="none"/>
            <a:tailEnd len="med" w="med" type="triangle"/>
          </a:ln>
        </p:spPr>
      </p:cxnSp>
      <p:sp>
        <p:nvSpPr>
          <p:cNvPr id="438" name="Google Shape;438;p62"/>
          <p:cNvSpPr/>
          <p:nvPr/>
        </p:nvSpPr>
        <p:spPr>
          <a:xfrm>
            <a:off x="7086100" y="2039450"/>
            <a:ext cx="655200" cy="321000"/>
          </a:xfrm>
          <a:prstGeom prst="roundRect">
            <a:avLst>
              <a:gd fmla="val 16667" name="adj"/>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2"/>
          <p:cNvSpPr txBox="1"/>
          <p:nvPr/>
        </p:nvSpPr>
        <p:spPr>
          <a:xfrm>
            <a:off x="7637875" y="802250"/>
            <a:ext cx="558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200">
                <a:latin typeface="Fira Code"/>
                <a:ea typeface="Fira Code"/>
                <a:cs typeface="Fira Code"/>
                <a:sym typeface="Fira Code"/>
              </a:rPr>
              <a:t>Trap</a:t>
            </a:r>
            <a:endParaRPr sz="1200">
              <a:latin typeface="Fira Code"/>
              <a:ea typeface="Fira Code"/>
              <a:cs typeface="Fira Code"/>
              <a:sym typeface="Fira Code"/>
            </a:endParaRPr>
          </a:p>
        </p:txBody>
      </p:sp>
      <p:cxnSp>
        <p:nvCxnSpPr>
          <p:cNvPr id="440" name="Google Shape;440;p62"/>
          <p:cNvCxnSpPr>
            <a:stCxn id="439" idx="2"/>
            <a:endCxn id="438" idx="0"/>
          </p:cNvCxnSpPr>
          <p:nvPr/>
        </p:nvCxnSpPr>
        <p:spPr>
          <a:xfrm flipH="1">
            <a:off x="7413625" y="1171550"/>
            <a:ext cx="503700" cy="867900"/>
          </a:xfrm>
          <a:prstGeom prst="straightConnector1">
            <a:avLst/>
          </a:prstGeom>
          <a:noFill/>
          <a:ln cap="flat" cmpd="sng" w="38100">
            <a:solidFill>
              <a:srgbClr val="FF9900"/>
            </a:solidFill>
            <a:prstDash val="solid"/>
            <a:round/>
            <a:headEnd len="med" w="med" type="none"/>
            <a:tailEnd len="med" w="med" type="triangl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3"/>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Simulation (5)</a:t>
            </a:r>
            <a:endParaRPr sz="2800">
              <a:solidFill>
                <a:srgbClr val="000000"/>
              </a:solidFill>
              <a:latin typeface="Avenir"/>
              <a:ea typeface="Avenir"/>
              <a:cs typeface="Avenir"/>
              <a:sym typeface="Avenir"/>
            </a:endParaRPr>
          </a:p>
        </p:txBody>
      </p:sp>
      <p:pic>
        <p:nvPicPr>
          <p:cNvPr id="446" name="Google Shape;446;p63"/>
          <p:cNvPicPr preferRelativeResize="0"/>
          <p:nvPr/>
        </p:nvPicPr>
        <p:blipFill>
          <a:blip r:embed="rId3">
            <a:alphaModFix/>
          </a:blip>
          <a:stretch>
            <a:fillRect/>
          </a:stretch>
        </p:blipFill>
        <p:spPr>
          <a:xfrm>
            <a:off x="177875" y="1564000"/>
            <a:ext cx="8839198" cy="2549507"/>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4"/>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Simulation (6)</a:t>
            </a:r>
            <a:endParaRPr sz="2800">
              <a:solidFill>
                <a:srgbClr val="000000"/>
              </a:solidFill>
              <a:latin typeface="Avenir"/>
              <a:ea typeface="Avenir"/>
              <a:cs typeface="Avenir"/>
              <a:sym typeface="Avenir"/>
            </a:endParaRPr>
          </a:p>
        </p:txBody>
      </p:sp>
      <p:pic>
        <p:nvPicPr>
          <p:cNvPr id="452" name="Google Shape;452;p64"/>
          <p:cNvPicPr preferRelativeResize="0"/>
          <p:nvPr/>
        </p:nvPicPr>
        <p:blipFill>
          <a:blip r:embed="rId3">
            <a:alphaModFix/>
          </a:blip>
          <a:stretch>
            <a:fillRect/>
          </a:stretch>
        </p:blipFill>
        <p:spPr>
          <a:xfrm>
            <a:off x="152400" y="1566400"/>
            <a:ext cx="8839203" cy="253517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5"/>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Simulation (7)</a:t>
            </a:r>
            <a:endParaRPr sz="2800">
              <a:solidFill>
                <a:srgbClr val="000000"/>
              </a:solidFill>
              <a:latin typeface="Avenir"/>
              <a:ea typeface="Avenir"/>
              <a:cs typeface="Avenir"/>
              <a:sym typeface="Avenir"/>
            </a:endParaRPr>
          </a:p>
        </p:txBody>
      </p:sp>
      <p:pic>
        <p:nvPicPr>
          <p:cNvPr id="458" name="Google Shape;458;p65"/>
          <p:cNvPicPr preferRelativeResize="0"/>
          <p:nvPr/>
        </p:nvPicPr>
        <p:blipFill>
          <a:blip r:embed="rId3">
            <a:alphaModFix/>
          </a:blip>
          <a:stretch>
            <a:fillRect/>
          </a:stretch>
        </p:blipFill>
        <p:spPr>
          <a:xfrm>
            <a:off x="152400" y="1542150"/>
            <a:ext cx="8839203" cy="25306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6"/>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Simulation (8)</a:t>
            </a:r>
            <a:endParaRPr sz="2800">
              <a:solidFill>
                <a:srgbClr val="000000"/>
              </a:solidFill>
              <a:latin typeface="Avenir"/>
              <a:ea typeface="Avenir"/>
              <a:cs typeface="Avenir"/>
              <a:sym typeface="Avenir"/>
            </a:endParaRPr>
          </a:p>
        </p:txBody>
      </p:sp>
      <p:pic>
        <p:nvPicPr>
          <p:cNvPr id="464" name="Google Shape;464;p66"/>
          <p:cNvPicPr preferRelativeResize="0"/>
          <p:nvPr/>
        </p:nvPicPr>
        <p:blipFill>
          <a:blip r:embed="rId3">
            <a:alphaModFix/>
          </a:blip>
          <a:stretch>
            <a:fillRect/>
          </a:stretch>
        </p:blipFill>
        <p:spPr>
          <a:xfrm>
            <a:off x="152400" y="1523725"/>
            <a:ext cx="8839201" cy="255645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67"/>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Simulation (9)</a:t>
            </a:r>
            <a:endParaRPr sz="2800">
              <a:solidFill>
                <a:srgbClr val="000000"/>
              </a:solidFill>
              <a:latin typeface="Avenir"/>
              <a:ea typeface="Avenir"/>
              <a:cs typeface="Avenir"/>
              <a:sym typeface="Avenir"/>
            </a:endParaRPr>
          </a:p>
        </p:txBody>
      </p:sp>
      <p:pic>
        <p:nvPicPr>
          <p:cNvPr id="470" name="Google Shape;470;p67"/>
          <p:cNvPicPr preferRelativeResize="0"/>
          <p:nvPr/>
        </p:nvPicPr>
        <p:blipFill>
          <a:blip r:embed="rId3">
            <a:alphaModFix/>
          </a:blip>
          <a:stretch>
            <a:fillRect/>
          </a:stretch>
        </p:blipFill>
        <p:spPr>
          <a:xfrm>
            <a:off x="152400" y="1557950"/>
            <a:ext cx="8839203" cy="249901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8"/>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t/>
            </a:r>
            <a:endParaRPr sz="2800">
              <a:solidFill>
                <a:srgbClr val="000000"/>
              </a:solidFill>
              <a:latin typeface="Avenir"/>
              <a:ea typeface="Avenir"/>
              <a:cs typeface="Avenir"/>
              <a:sym typeface="Avenir"/>
            </a:endParaRPr>
          </a:p>
        </p:txBody>
      </p:sp>
      <p:sp>
        <p:nvSpPr>
          <p:cNvPr id="476" name="Google Shape;476;p68"/>
          <p:cNvSpPr txBox="1"/>
          <p:nvPr/>
        </p:nvSpPr>
        <p:spPr>
          <a:xfrm>
            <a:off x="1196750" y="2355325"/>
            <a:ext cx="3666600" cy="877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zh-CN" sz="1800">
                <a:latin typeface="Avenir"/>
                <a:ea typeface="Avenir"/>
                <a:cs typeface="Avenir"/>
                <a:sym typeface="Avenir"/>
              </a:rPr>
              <a:t>SW[12] Interrupt</a:t>
            </a:r>
            <a:endParaRPr sz="1800">
              <a:latin typeface="Avenir"/>
              <a:ea typeface="Avenir"/>
              <a:cs typeface="Avenir"/>
              <a:sym typeface="Avenir"/>
            </a:endParaRPr>
          </a:p>
          <a:p>
            <a:pPr indent="0" lvl="0" marL="0" rtl="0" algn="l">
              <a:lnSpc>
                <a:spcPct val="150000"/>
              </a:lnSpc>
              <a:spcBef>
                <a:spcPts val="0"/>
              </a:spcBef>
              <a:spcAft>
                <a:spcPts val="0"/>
              </a:spcAft>
              <a:buNone/>
            </a:pPr>
            <a:r>
              <a:rPr lang="zh-CN" sz="1800">
                <a:latin typeface="Avenir"/>
                <a:ea typeface="Avenir"/>
                <a:cs typeface="Avenir"/>
                <a:sym typeface="Avenir"/>
              </a:rPr>
              <a:t>Code2Inst.v CSR instructions</a:t>
            </a:r>
            <a:endParaRPr sz="1800">
              <a:latin typeface="Avenir"/>
              <a:ea typeface="Avenir"/>
              <a:cs typeface="Avenir"/>
              <a:sym typeface="Aveni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latin typeface="Avenir"/>
                <a:ea typeface="Avenir"/>
                <a:cs typeface="Avenir"/>
                <a:sym typeface="Avenir"/>
              </a:rPr>
              <a:t>References</a:t>
            </a:r>
            <a:endParaRPr>
              <a:latin typeface="Avenir"/>
              <a:ea typeface="Avenir"/>
              <a:cs typeface="Avenir"/>
              <a:sym typeface="Avenir"/>
            </a:endParaRPr>
          </a:p>
        </p:txBody>
      </p:sp>
      <p:sp>
        <p:nvSpPr>
          <p:cNvPr id="482" name="Google Shape;482;p6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lnSpc>
                <a:spcPct val="122000"/>
              </a:lnSpc>
              <a:spcBef>
                <a:spcPts val="1800"/>
              </a:spcBef>
              <a:spcAft>
                <a:spcPts val="0"/>
              </a:spcAft>
              <a:buClr>
                <a:srgbClr val="121212"/>
              </a:buClr>
              <a:buSzPts val="1800"/>
              <a:buFont typeface="Avenir"/>
              <a:buChar char="●"/>
            </a:pPr>
            <a:r>
              <a:rPr lang="zh-CN" u="sng">
                <a:solidFill>
                  <a:schemeClr val="hlink"/>
                </a:solidFill>
                <a:hlinkClick r:id="rId3"/>
              </a:rPr>
              <a:t>https://danielmangum.com/posts/risc-v-bytes-privilege-levels/</a:t>
            </a:r>
            <a:endParaRPr>
              <a:solidFill>
                <a:srgbClr val="121212"/>
              </a:solidFill>
            </a:endParaRPr>
          </a:p>
          <a:p>
            <a:pPr indent="-342900" lvl="0" marL="457200" rtl="0" algn="l">
              <a:lnSpc>
                <a:spcPct val="122000"/>
              </a:lnSpc>
              <a:spcBef>
                <a:spcPts val="0"/>
              </a:spcBef>
              <a:spcAft>
                <a:spcPts val="0"/>
              </a:spcAft>
              <a:buClr>
                <a:srgbClr val="121212"/>
              </a:buClr>
              <a:buSzPts val="1800"/>
              <a:buChar char="●"/>
            </a:pPr>
            <a:r>
              <a:rPr lang="zh-CN" u="sng">
                <a:solidFill>
                  <a:schemeClr val="hlink"/>
                </a:solidFill>
                <a:hlinkClick r:id="rId4"/>
              </a:rPr>
              <a:t>https://www.notion.so/MODE-e78a2091e1fd4de199a63262508d15e5#0cb123be2cc3471d9990288c5ba1cd6c</a:t>
            </a:r>
            <a:endParaRPr>
              <a:solidFill>
                <a:srgbClr val="121212"/>
              </a:solidFill>
            </a:endParaRPr>
          </a:p>
          <a:p>
            <a:pPr indent="-342900" lvl="0" marL="457200" rtl="0" algn="l">
              <a:lnSpc>
                <a:spcPct val="122000"/>
              </a:lnSpc>
              <a:spcBef>
                <a:spcPts val="0"/>
              </a:spcBef>
              <a:spcAft>
                <a:spcPts val="0"/>
              </a:spcAft>
              <a:buClr>
                <a:srgbClr val="121212"/>
              </a:buClr>
              <a:buSzPts val="1800"/>
              <a:buChar char="●"/>
            </a:pPr>
            <a:r>
              <a:rPr lang="zh-CN" u="sng">
                <a:solidFill>
                  <a:schemeClr val="hlink"/>
                </a:solidFill>
                <a:hlinkClick r:id="rId5"/>
              </a:rPr>
              <a:t>https://doc.nucleisys.com/nuclei_spec/isa/exception.html</a:t>
            </a:r>
            <a:endParaRPr>
              <a:solidFill>
                <a:srgbClr val="121212"/>
              </a:solidFill>
            </a:endParaRPr>
          </a:p>
          <a:p>
            <a:pPr indent="-342900" lvl="0" marL="457200" rtl="0" algn="l">
              <a:lnSpc>
                <a:spcPct val="122000"/>
              </a:lnSpc>
              <a:spcBef>
                <a:spcPts val="0"/>
              </a:spcBef>
              <a:spcAft>
                <a:spcPts val="0"/>
              </a:spcAft>
              <a:buClr>
                <a:srgbClr val="121212"/>
              </a:buClr>
              <a:buSzPts val="1800"/>
              <a:buChar char="●"/>
            </a:pPr>
            <a:r>
              <a:rPr lang="zh-CN" u="sng">
                <a:solidFill>
                  <a:schemeClr val="hlink"/>
                </a:solidFill>
                <a:hlinkClick r:id="rId6"/>
              </a:rPr>
              <a:t>https://github.com/plctlab/riscv-operating-system-mooc/blob/main/slides/ch02-riscv-isa-introduction.pdf</a:t>
            </a:r>
            <a:endParaRPr>
              <a:solidFill>
                <a:srgbClr val="121212"/>
              </a:solidFill>
            </a:endParaRPr>
          </a:p>
          <a:p>
            <a:pPr indent="-342900" lvl="0" marL="457200" rtl="0" algn="l">
              <a:lnSpc>
                <a:spcPct val="122000"/>
              </a:lnSpc>
              <a:spcBef>
                <a:spcPts val="0"/>
              </a:spcBef>
              <a:spcAft>
                <a:spcPts val="0"/>
              </a:spcAft>
              <a:buClr>
                <a:srgbClr val="121212"/>
              </a:buClr>
              <a:buSzPts val="1800"/>
              <a:buChar char="●"/>
            </a:pPr>
            <a:r>
              <a:rPr lang="zh-CN" u="sng">
                <a:solidFill>
                  <a:schemeClr val="hlink"/>
                </a:solidFill>
                <a:hlinkClick r:id="rId7"/>
              </a:rPr>
              <a:t>https://groups.google.com/g/comp.lang.verilog/c/2X9f9ds9XnE</a:t>
            </a:r>
            <a:endParaRPr>
              <a:solidFill>
                <a:srgbClr val="121212"/>
              </a:solidFill>
            </a:endParaRPr>
          </a:p>
          <a:p>
            <a:pPr indent="0" lvl="0" marL="0" rtl="0" algn="l">
              <a:lnSpc>
                <a:spcPct val="122000"/>
              </a:lnSpc>
              <a:spcBef>
                <a:spcPts val="1800"/>
              </a:spcBef>
              <a:spcAft>
                <a:spcPts val="0"/>
              </a:spcAft>
              <a:buNone/>
            </a:pPr>
            <a:r>
              <a:t/>
            </a:r>
            <a:endParaRPr>
              <a:solidFill>
                <a:srgbClr val="121212"/>
              </a:solidFill>
            </a:endParaRPr>
          </a:p>
          <a:p>
            <a:pPr indent="0" lvl="0" marL="457200" rtl="0" algn="l">
              <a:spcBef>
                <a:spcPts val="1800"/>
              </a:spcBef>
              <a:spcAft>
                <a:spcPts val="1200"/>
              </a:spcAft>
              <a:buNone/>
            </a:pPr>
            <a:r>
              <a:t/>
            </a:r>
            <a:endParaRPr>
              <a:latin typeface="Avenir"/>
              <a:ea typeface="Avenir"/>
              <a:cs typeface="Avenir"/>
              <a:sym typeface="Aveni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RISC-V Privilege Levels</a:t>
            </a:r>
            <a:endParaRPr sz="2800">
              <a:solidFill>
                <a:srgbClr val="000000"/>
              </a:solidFill>
              <a:latin typeface="Avenir"/>
              <a:ea typeface="Avenir"/>
              <a:cs typeface="Avenir"/>
              <a:sym typeface="Avenir"/>
            </a:endParaRPr>
          </a:p>
        </p:txBody>
      </p:sp>
      <p:sp>
        <p:nvSpPr>
          <p:cNvPr id="87" name="Google Shape;87;p18"/>
          <p:cNvSpPr txBox="1"/>
          <p:nvPr/>
        </p:nvSpPr>
        <p:spPr>
          <a:xfrm>
            <a:off x="369275" y="1152475"/>
            <a:ext cx="84630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595959"/>
              </a:buClr>
              <a:buSzPts val="1800"/>
              <a:buFont typeface="Avenir"/>
              <a:buChar char="●"/>
            </a:pPr>
            <a:r>
              <a:rPr b="1" lang="zh-CN" sz="1800">
                <a:solidFill>
                  <a:srgbClr val="FF9900"/>
                </a:solidFill>
                <a:latin typeface="Avenir"/>
                <a:ea typeface="Avenir"/>
                <a:cs typeface="Avenir"/>
                <a:sym typeface="Avenir"/>
              </a:rPr>
              <a:t>Trap</a:t>
            </a:r>
            <a:r>
              <a:rPr lang="zh-CN" sz="1800">
                <a:solidFill>
                  <a:srgbClr val="595959"/>
                </a:solidFill>
                <a:latin typeface="Avenir"/>
                <a:ea typeface="Avenir"/>
                <a:cs typeface="Avenir"/>
                <a:sym typeface="Avenir"/>
              </a:rPr>
              <a:t>: the transfer of control to a trap handler caused by either an exception or an interrupt</a:t>
            </a:r>
            <a:endParaRPr sz="1800">
              <a:solidFill>
                <a:srgbClr val="595959"/>
              </a:solidFill>
              <a:latin typeface="Avenir"/>
              <a:ea typeface="Avenir"/>
              <a:cs typeface="Avenir"/>
              <a:sym typeface="Avenir"/>
            </a:endParaRPr>
          </a:p>
          <a:p>
            <a:pPr indent="-342900" lvl="1" marL="914400" rtl="0" algn="l">
              <a:lnSpc>
                <a:spcPct val="150000"/>
              </a:lnSpc>
              <a:spcBef>
                <a:spcPts val="0"/>
              </a:spcBef>
              <a:spcAft>
                <a:spcPts val="0"/>
              </a:spcAft>
              <a:buClr>
                <a:srgbClr val="595959"/>
              </a:buClr>
              <a:buSzPts val="1800"/>
              <a:buFont typeface="Avenir"/>
              <a:buChar char="○"/>
            </a:pPr>
            <a:r>
              <a:rPr b="1" lang="zh-CN" sz="1800">
                <a:solidFill>
                  <a:srgbClr val="FF9900"/>
                </a:solidFill>
                <a:latin typeface="Avenir"/>
                <a:ea typeface="Avenir"/>
                <a:cs typeface="Avenir"/>
                <a:sym typeface="Avenir"/>
              </a:rPr>
              <a:t>Exception</a:t>
            </a:r>
            <a:r>
              <a:rPr lang="zh-CN" sz="1800">
                <a:solidFill>
                  <a:srgbClr val="595959"/>
                </a:solidFill>
                <a:latin typeface="Avenir"/>
                <a:ea typeface="Avenir"/>
                <a:cs typeface="Avenir"/>
                <a:sym typeface="Avenir"/>
              </a:rPr>
              <a:t>: an unusual condition occurring at run time associated with an instruction in the current RISC-V hart</a:t>
            </a:r>
            <a:endParaRPr sz="1800">
              <a:solidFill>
                <a:srgbClr val="595959"/>
              </a:solidFill>
              <a:latin typeface="Avenir"/>
              <a:ea typeface="Avenir"/>
              <a:cs typeface="Avenir"/>
              <a:sym typeface="Avenir"/>
            </a:endParaRPr>
          </a:p>
          <a:p>
            <a:pPr indent="-342900" lvl="1" marL="914400" rtl="0" algn="l">
              <a:lnSpc>
                <a:spcPct val="150000"/>
              </a:lnSpc>
              <a:spcBef>
                <a:spcPts val="0"/>
              </a:spcBef>
              <a:spcAft>
                <a:spcPts val="0"/>
              </a:spcAft>
              <a:buClr>
                <a:srgbClr val="595959"/>
              </a:buClr>
              <a:buSzPts val="1800"/>
              <a:buFont typeface="Avenir"/>
              <a:buChar char="○"/>
            </a:pPr>
            <a:r>
              <a:rPr b="1" lang="zh-CN" sz="1800">
                <a:solidFill>
                  <a:srgbClr val="FF9900"/>
                </a:solidFill>
                <a:latin typeface="Avenir"/>
                <a:ea typeface="Avenir"/>
                <a:cs typeface="Avenir"/>
                <a:sym typeface="Avenir"/>
              </a:rPr>
              <a:t>Interrupt</a:t>
            </a:r>
            <a:r>
              <a:rPr lang="zh-CN" sz="1800">
                <a:solidFill>
                  <a:srgbClr val="595959"/>
                </a:solidFill>
                <a:latin typeface="Avenir"/>
                <a:ea typeface="Avenir"/>
                <a:cs typeface="Avenir"/>
                <a:sym typeface="Avenir"/>
              </a:rPr>
              <a:t>: an external asynchronous event that may cause a RISC-V hart to experience an unexpected transfer of control</a:t>
            </a:r>
            <a:endParaRPr sz="1800">
              <a:solidFill>
                <a:srgbClr val="595959"/>
              </a:solidFill>
              <a:latin typeface="Avenir"/>
              <a:ea typeface="Avenir"/>
              <a:cs typeface="Avenir"/>
              <a:sym typeface="Avenir"/>
            </a:endParaRPr>
          </a:p>
        </p:txBody>
      </p:sp>
      <p:sp>
        <p:nvSpPr>
          <p:cNvPr id="88" name="Google Shape;88;p18"/>
          <p:cNvSpPr txBox="1"/>
          <p:nvPr/>
        </p:nvSpPr>
        <p:spPr>
          <a:xfrm>
            <a:off x="211025" y="4418125"/>
            <a:ext cx="7332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u="sng">
                <a:solidFill>
                  <a:schemeClr val="hlink"/>
                </a:solidFill>
                <a:hlinkClick r:id="rId3"/>
              </a:rPr>
              <a:t>https://github.com/riscv-non-isa/riscv-trace-spec/issues/10</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nvSpPr>
        <p:spPr>
          <a:xfrm>
            <a:off x="311700" y="4450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sz="2800">
                <a:latin typeface="Avenir"/>
                <a:ea typeface="Avenir"/>
                <a:cs typeface="Avenir"/>
                <a:sym typeface="Avenir"/>
              </a:rPr>
              <a:t>RISC-V Privilege Levels</a:t>
            </a:r>
            <a:endParaRPr sz="2800">
              <a:solidFill>
                <a:srgbClr val="000000"/>
              </a:solidFill>
              <a:latin typeface="Avenir"/>
              <a:ea typeface="Avenir"/>
              <a:cs typeface="Avenir"/>
              <a:sym typeface="Avenir"/>
            </a:endParaRPr>
          </a:p>
        </p:txBody>
      </p:sp>
      <p:sp>
        <p:nvSpPr>
          <p:cNvPr id="94" name="Google Shape;94;p19"/>
          <p:cNvSpPr txBox="1"/>
          <p:nvPr/>
        </p:nvSpPr>
        <p:spPr>
          <a:xfrm>
            <a:off x="369275" y="1152475"/>
            <a:ext cx="84630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595959"/>
              </a:buClr>
              <a:buSzPts val="1800"/>
              <a:buFont typeface="Avenir"/>
              <a:buChar char="●"/>
            </a:pPr>
            <a:r>
              <a:rPr b="1" lang="zh-CN" sz="1800">
                <a:solidFill>
                  <a:srgbClr val="FF9900"/>
                </a:solidFill>
                <a:latin typeface="Avenir"/>
                <a:ea typeface="Avenir"/>
                <a:cs typeface="Avenir"/>
                <a:sym typeface="Avenir"/>
              </a:rPr>
              <a:t>Trap</a:t>
            </a:r>
            <a:r>
              <a:rPr lang="zh-CN" sz="1800">
                <a:solidFill>
                  <a:srgbClr val="595959"/>
                </a:solidFill>
                <a:latin typeface="Avenir"/>
                <a:ea typeface="Avenir"/>
                <a:cs typeface="Avenir"/>
                <a:sym typeface="Avenir"/>
              </a:rPr>
              <a:t>: the transfer of control to a trap handler caused by either an exception or an interrupt</a:t>
            </a:r>
            <a:endParaRPr sz="1800">
              <a:solidFill>
                <a:srgbClr val="595959"/>
              </a:solidFill>
              <a:latin typeface="Avenir"/>
              <a:ea typeface="Avenir"/>
              <a:cs typeface="Avenir"/>
              <a:sym typeface="Avenir"/>
            </a:endParaRPr>
          </a:p>
          <a:p>
            <a:pPr indent="-342900" lvl="1" marL="914400" rtl="0" algn="l">
              <a:lnSpc>
                <a:spcPct val="150000"/>
              </a:lnSpc>
              <a:spcBef>
                <a:spcPts val="0"/>
              </a:spcBef>
              <a:spcAft>
                <a:spcPts val="0"/>
              </a:spcAft>
              <a:buClr>
                <a:srgbClr val="595959"/>
              </a:buClr>
              <a:buSzPts val="1800"/>
              <a:buFont typeface="Avenir"/>
              <a:buChar char="○"/>
            </a:pPr>
            <a:r>
              <a:rPr b="1" lang="zh-CN" sz="1800">
                <a:solidFill>
                  <a:srgbClr val="FF9900"/>
                </a:solidFill>
                <a:latin typeface="Avenir"/>
                <a:ea typeface="Avenir"/>
                <a:cs typeface="Avenir"/>
                <a:sym typeface="Avenir"/>
              </a:rPr>
              <a:t>Exception</a:t>
            </a:r>
            <a:r>
              <a:rPr lang="zh-CN" sz="1800">
                <a:solidFill>
                  <a:srgbClr val="595959"/>
                </a:solidFill>
                <a:latin typeface="Avenir"/>
                <a:ea typeface="Avenir"/>
                <a:cs typeface="Avenir"/>
                <a:sym typeface="Avenir"/>
              </a:rPr>
              <a:t>: an unusual condition occurring at run time associated with an instruction in the current RISC-V hart</a:t>
            </a:r>
            <a:endParaRPr sz="1800">
              <a:solidFill>
                <a:srgbClr val="595959"/>
              </a:solidFill>
              <a:latin typeface="Avenir"/>
              <a:ea typeface="Avenir"/>
              <a:cs typeface="Avenir"/>
              <a:sym typeface="Avenir"/>
            </a:endParaRPr>
          </a:p>
          <a:p>
            <a:pPr indent="-342900" lvl="1" marL="914400" rtl="0" algn="l">
              <a:lnSpc>
                <a:spcPct val="150000"/>
              </a:lnSpc>
              <a:spcBef>
                <a:spcPts val="0"/>
              </a:spcBef>
              <a:spcAft>
                <a:spcPts val="0"/>
              </a:spcAft>
              <a:buClr>
                <a:srgbClr val="595959"/>
              </a:buClr>
              <a:buSzPts val="1800"/>
              <a:buFont typeface="Avenir"/>
              <a:buChar char="○"/>
            </a:pPr>
            <a:r>
              <a:rPr b="1" lang="zh-CN" sz="1800">
                <a:solidFill>
                  <a:srgbClr val="FF9900"/>
                </a:solidFill>
                <a:latin typeface="Avenir"/>
                <a:ea typeface="Avenir"/>
                <a:cs typeface="Avenir"/>
                <a:sym typeface="Avenir"/>
              </a:rPr>
              <a:t>Interrupt</a:t>
            </a:r>
            <a:r>
              <a:rPr lang="zh-CN" sz="1800">
                <a:solidFill>
                  <a:srgbClr val="595959"/>
                </a:solidFill>
                <a:latin typeface="Avenir"/>
                <a:ea typeface="Avenir"/>
                <a:cs typeface="Avenir"/>
                <a:sym typeface="Avenir"/>
              </a:rPr>
              <a:t>: an external asynchronous event that may cause a RISC-V hart to experience an unexpected transfer of control</a:t>
            </a:r>
            <a:endParaRPr sz="1800">
              <a:solidFill>
                <a:srgbClr val="595959"/>
              </a:solidFill>
              <a:latin typeface="Avenir"/>
              <a:ea typeface="Avenir"/>
              <a:cs typeface="Avenir"/>
              <a:sym typeface="Avenir"/>
            </a:endParaRPr>
          </a:p>
        </p:txBody>
      </p:sp>
      <p:sp>
        <p:nvSpPr>
          <p:cNvPr id="95" name="Google Shape;95;p19"/>
          <p:cNvSpPr txBox="1"/>
          <p:nvPr/>
        </p:nvSpPr>
        <p:spPr>
          <a:xfrm>
            <a:off x="211025" y="4418125"/>
            <a:ext cx="872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u="sng">
                <a:solidFill>
                  <a:schemeClr val="hlink"/>
                </a:solidFill>
                <a:hlinkClick r:id="rId3"/>
              </a:rPr>
              <a:t>https://github.com/plctlab/riscv-operating-system-mooc/blob/main/slides/ch02-riscv-isa-introduction.pdf</a:t>
            </a:r>
            <a:endParaRPr/>
          </a:p>
          <a:p>
            <a:pPr indent="0" lvl="0" marL="0" rtl="0" algn="l">
              <a:spcBef>
                <a:spcPts val="0"/>
              </a:spcBef>
              <a:spcAft>
                <a:spcPts val="0"/>
              </a:spcAft>
              <a:buNone/>
            </a:pPr>
            <a:r>
              <a:t/>
            </a:r>
            <a:endParaRPr/>
          </a:p>
        </p:txBody>
      </p:sp>
      <p:pic>
        <p:nvPicPr>
          <p:cNvPr id="96" name="Google Shape;96;p19"/>
          <p:cNvPicPr preferRelativeResize="0"/>
          <p:nvPr/>
        </p:nvPicPr>
        <p:blipFill>
          <a:blip r:embed="rId4">
            <a:alphaModFix/>
          </a:blip>
          <a:stretch>
            <a:fillRect/>
          </a:stretch>
        </p:blipFill>
        <p:spPr>
          <a:xfrm>
            <a:off x="0" y="1030057"/>
            <a:ext cx="9144000" cy="308338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ctrTitle"/>
          </p:nvPr>
        </p:nvSpPr>
        <p:spPr>
          <a:xfrm>
            <a:off x="311708" y="11711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CN">
                <a:latin typeface="Avenir"/>
                <a:ea typeface="Avenir"/>
                <a:cs typeface="Avenir"/>
                <a:sym typeface="Avenir"/>
              </a:rPr>
              <a:t>Control Status Registers</a:t>
            </a:r>
            <a:endParaRPr>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1"/>
          <p:cNvPicPr preferRelativeResize="0"/>
          <p:nvPr/>
        </p:nvPicPr>
        <p:blipFill>
          <a:blip r:embed="rId3">
            <a:alphaModFix/>
          </a:blip>
          <a:stretch>
            <a:fillRect/>
          </a:stretch>
        </p:blipFill>
        <p:spPr>
          <a:xfrm>
            <a:off x="1115375" y="945900"/>
            <a:ext cx="6403275" cy="3884675"/>
          </a:xfrm>
          <a:prstGeom prst="rect">
            <a:avLst/>
          </a:prstGeom>
          <a:noFill/>
          <a:ln>
            <a:noFill/>
          </a:ln>
        </p:spPr>
      </p:pic>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latin typeface="Avenir"/>
                <a:ea typeface="Avenir"/>
                <a:cs typeface="Avenir"/>
                <a:sym typeface="Avenir"/>
              </a:rPr>
              <a:t>CSR (Control Status Register)</a:t>
            </a:r>
            <a:endParaRPr>
              <a:latin typeface="Avenir"/>
              <a:ea typeface="Avenir"/>
              <a:cs typeface="Avenir"/>
              <a:sym typeface="Avenir"/>
            </a:endParaRPr>
          </a:p>
        </p:txBody>
      </p:sp>
      <p:sp>
        <p:nvSpPr>
          <p:cNvPr id="108" name="Google Shape;108;p21"/>
          <p:cNvSpPr txBox="1"/>
          <p:nvPr/>
        </p:nvSpPr>
        <p:spPr>
          <a:xfrm>
            <a:off x="550050" y="4862675"/>
            <a:ext cx="8043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u="sng">
                <a:solidFill>
                  <a:schemeClr val="hlink"/>
                </a:solidFill>
                <a:hlinkClick r:id="rId4"/>
              </a:rPr>
              <a:t>https://danielmangum.com/risc-v-tips/2021-12-12-access-privilege-csr-addresses/</a:t>
            </a:r>
            <a:endParaRPr sz="1000"/>
          </a:p>
          <a:p>
            <a:pPr indent="0" lvl="0" marL="0" rtl="0" algn="l">
              <a:spcBef>
                <a:spcPts val="0"/>
              </a:spcBef>
              <a:spcAft>
                <a:spcPts val="0"/>
              </a:spcAft>
              <a:buNone/>
            </a:pPr>
            <a:r>
              <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